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7" r:id="rId2"/>
    <p:sldId id="311" r:id="rId3"/>
    <p:sldId id="307" r:id="rId4"/>
    <p:sldId id="312" r:id="rId5"/>
    <p:sldId id="278" r:id="rId6"/>
    <p:sldId id="313" r:id="rId7"/>
    <p:sldId id="314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ABFFD1"/>
    <a:srgbClr val="6DFFAF"/>
    <a:srgbClr val="00FFFF"/>
    <a:srgbClr val="DAEFC3"/>
    <a:srgbClr val="C6E6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nhum Estilo, Nenhuma Grad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Estilo Mé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enhum Estilo, Grade de Tabe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Estilo com Tema 2 - Ênfas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A107856-5554-42FB-B03E-39F5DBC370BA}" styleName="Estilo Médio 4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Estilo Médio 4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A111915-BE36-4E01-A7E5-04B1672EAD32}" styleName="Estilo Claro 2 - Ênfas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Estilo Claro 3 - Ênfase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F175FF-F985-48E2-90B6-5B0D1ED9B0E3}" type="datetimeFigureOut">
              <a:rPr lang="pt-BR" smtClean="0"/>
              <a:t>13/10/2015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ACBA01-9248-4785-90D6-925DBC7998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3822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ACBA01-9248-4785-90D6-925DBC7998C1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2082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1082C-EAA2-4EB6-8368-8A9492717500}" type="datetime1">
              <a:rPr lang="pt-BR" smtClean="0"/>
              <a:t>13/10/2015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9453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829CD-B85F-467E-82A3-3B321146FF8B}" type="datetime1">
              <a:rPr lang="pt-BR" smtClean="0"/>
              <a:t>13/10/2015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3413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4F45-471F-4DE5-83FB-25EE53DB8C91}" type="datetime1">
              <a:rPr lang="pt-BR" smtClean="0"/>
              <a:t>13/10/2015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4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634EB-4BDB-4B39-8038-4BC975949208}" type="datetime1">
              <a:rPr lang="pt-BR" smtClean="0"/>
              <a:t>13/10/2015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470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6DFB0-9500-401D-8B82-1960209FEC04}" type="datetime1">
              <a:rPr lang="pt-BR" smtClean="0"/>
              <a:t>13/10/2015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9177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7212A-4CBF-417A-845B-F53CE56F95BF}" type="datetime1">
              <a:rPr lang="pt-BR" smtClean="0"/>
              <a:t>13/10/2015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4417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5841F-71EE-44AA-991F-EDD47D298570}" type="datetime1">
              <a:rPr lang="pt-BR" smtClean="0"/>
              <a:t>13/10/2015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6829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2E91-C79F-41C5-AA48-42E488778045}" type="datetime1">
              <a:rPr lang="pt-BR" smtClean="0"/>
              <a:t>13/10/2015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3781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E3829-2AFD-4FBB-B605-771EF1CAB968}" type="datetime1">
              <a:rPr lang="pt-BR" smtClean="0"/>
              <a:t>13/10/2015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0642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E0A1-11B9-4685-833F-16748C212A22}" type="datetime1">
              <a:rPr lang="pt-BR" smtClean="0"/>
              <a:t>13/10/2015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8959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469D5-49EF-48F3-B5FF-FA6BED01CC69}" type="datetime1">
              <a:rPr lang="pt-BR" smtClean="0"/>
              <a:t>13/10/2015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3857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2D8D1-FAED-440F-8E43-52EA2D56924C}" type="datetime1">
              <a:rPr lang="pt-BR" smtClean="0"/>
              <a:t>13/10/2015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17A1E-1498-4AE5-B59D-CE9DBB4D1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1143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>
          <a:xfrm>
            <a:off x="-152084" y="973832"/>
            <a:ext cx="9404604" cy="2743200"/>
          </a:xfrm>
        </p:spPr>
        <p:txBody>
          <a:bodyPr>
            <a:noAutofit/>
          </a:bodyPr>
          <a:lstStyle/>
          <a:p>
            <a:r>
              <a:rPr lang="pt-BR" sz="2800" b="1" dirty="0" smtClean="0">
                <a:solidFill>
                  <a:srgbClr val="FF3399"/>
                </a:solidFill>
              </a:rPr>
              <a:t/>
            </a:r>
            <a:br>
              <a:rPr lang="pt-BR" sz="2800" b="1" dirty="0" smtClean="0">
                <a:solidFill>
                  <a:srgbClr val="FF3399"/>
                </a:solidFill>
              </a:rPr>
            </a:br>
            <a:r>
              <a:rPr lang="pt-BR" sz="2800" b="1" dirty="0" smtClean="0">
                <a:solidFill>
                  <a:srgbClr val="FF3399"/>
                </a:solidFill>
              </a:rPr>
              <a:t/>
            </a:r>
            <a:br>
              <a:rPr lang="pt-BR" sz="2800" b="1" dirty="0" smtClean="0">
                <a:solidFill>
                  <a:srgbClr val="FF3399"/>
                </a:solidFill>
              </a:rPr>
            </a:br>
            <a:r>
              <a:rPr lang="pt-BR" sz="2800" b="1" dirty="0" smtClean="0"/>
              <a:t/>
            </a:r>
            <a:br>
              <a:rPr lang="pt-BR" sz="2800" b="1" dirty="0" smtClean="0"/>
            </a:br>
            <a:r>
              <a:rPr lang="pt-BR" sz="2800" b="1" dirty="0" smtClean="0"/>
              <a:t/>
            </a:r>
            <a:br>
              <a:rPr lang="pt-BR" sz="2800" b="1" dirty="0" smtClean="0"/>
            </a:br>
            <a:r>
              <a:rPr lang="pt-BR" sz="2800" b="1" dirty="0" err="1" smtClean="0"/>
              <a:t>Projects</a:t>
            </a:r>
            <a:r>
              <a:rPr lang="pt-BR" sz="2800" b="1" dirty="0" smtClean="0"/>
              <a:t>:</a:t>
            </a:r>
            <a:br>
              <a:rPr lang="pt-BR" sz="2800" b="1" dirty="0" smtClean="0"/>
            </a:br>
            <a:r>
              <a:rPr lang="pt-BR" sz="1800" b="1" dirty="0" smtClean="0">
                <a:solidFill>
                  <a:srgbClr val="FF3399"/>
                </a:solidFill>
              </a:rPr>
              <a:t/>
            </a:r>
            <a:br>
              <a:rPr lang="pt-BR" sz="1800" b="1" dirty="0" smtClean="0">
                <a:solidFill>
                  <a:srgbClr val="FF3399"/>
                </a:solidFill>
              </a:rPr>
            </a:br>
            <a:r>
              <a:rPr lang="en-US" sz="2800" b="1" dirty="0">
                <a:solidFill>
                  <a:srgbClr val="0000FF"/>
                </a:solidFill>
              </a:rPr>
              <a:t>Variations in genomic methylation profile related to meat tenderness and feed efficiency in beef cattle Nellore </a:t>
            </a:r>
            <a:r>
              <a:rPr lang="pt-BR" sz="2800" dirty="0"/>
              <a:t> </a:t>
            </a:r>
            <a:r>
              <a:rPr lang="pt-BR" sz="2800" dirty="0" smtClean="0"/>
              <a:t/>
            </a:r>
            <a:br>
              <a:rPr lang="pt-BR" sz="2800" dirty="0" smtClean="0"/>
            </a:br>
            <a:r>
              <a:rPr lang="pt-BR" sz="2800" b="1" dirty="0">
                <a:solidFill>
                  <a:srgbClr val="0000FF"/>
                </a:solidFill>
                <a:cs typeface="Arial" charset="0"/>
              </a:rPr>
              <a:t/>
            </a:r>
            <a:br>
              <a:rPr lang="pt-BR" sz="2800" b="1" dirty="0">
                <a:solidFill>
                  <a:srgbClr val="0000FF"/>
                </a:solidFill>
                <a:cs typeface="Arial" charset="0"/>
              </a:rPr>
            </a:br>
            <a:r>
              <a:rPr lang="pt-BR" sz="2800" b="1" dirty="0" smtClean="0">
                <a:solidFill>
                  <a:srgbClr val="FF3399"/>
                </a:solidFill>
              </a:rPr>
              <a:t/>
            </a:r>
            <a:br>
              <a:rPr lang="pt-BR" sz="2800" b="1" dirty="0" smtClean="0">
                <a:solidFill>
                  <a:srgbClr val="FF3399"/>
                </a:solidFill>
              </a:rPr>
            </a:br>
            <a:r>
              <a:rPr lang="pt-BR" sz="2800" b="1" dirty="0">
                <a:solidFill>
                  <a:srgbClr val="FF3399"/>
                </a:solidFill>
              </a:rPr>
              <a:t/>
            </a:r>
            <a:br>
              <a:rPr lang="pt-BR" sz="2800" b="1" dirty="0">
                <a:solidFill>
                  <a:srgbClr val="FF3399"/>
                </a:solidFill>
              </a:rPr>
            </a:br>
            <a:r>
              <a:rPr lang="pt-BR" sz="2800" b="1" dirty="0" smtClean="0">
                <a:solidFill>
                  <a:srgbClr val="0000FF"/>
                </a:solidFill>
              </a:rPr>
              <a:t>M</a:t>
            </a:r>
            <a:r>
              <a:rPr lang="en-US" sz="2800" b="1" dirty="0" err="1" smtClean="0">
                <a:solidFill>
                  <a:srgbClr val="0000FF"/>
                </a:solidFill>
              </a:rPr>
              <a:t>ethylome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>
                <a:solidFill>
                  <a:srgbClr val="0000FF"/>
                </a:solidFill>
              </a:rPr>
              <a:t>and allele specific expression in Nellore with extreme </a:t>
            </a:r>
            <a:r>
              <a:rPr lang="en-US" sz="2800" b="1" dirty="0" err="1">
                <a:solidFill>
                  <a:srgbClr val="0000FF"/>
                </a:solidFill>
              </a:rPr>
              <a:t>fenotype</a:t>
            </a:r>
            <a:r>
              <a:rPr lang="en-US" sz="2800" b="1" dirty="0">
                <a:solidFill>
                  <a:srgbClr val="0000FF"/>
                </a:solidFill>
              </a:rPr>
              <a:t> for feed efficiency </a:t>
            </a:r>
            <a:r>
              <a:rPr lang="en-US" sz="2800" b="1" dirty="0" smtClean="0">
                <a:solidFill>
                  <a:srgbClr val="0000FF"/>
                </a:solidFill>
              </a:rPr>
              <a:t/>
            </a:r>
            <a:br>
              <a:rPr lang="en-US" sz="2800" b="1" dirty="0" smtClean="0">
                <a:solidFill>
                  <a:srgbClr val="0000FF"/>
                </a:solidFill>
              </a:rPr>
            </a:br>
            <a:r>
              <a:rPr lang="en-US" sz="2800" b="1" dirty="0">
                <a:solidFill>
                  <a:srgbClr val="0000FF"/>
                </a:solidFill>
              </a:rPr>
              <a:t/>
            </a:r>
            <a:br>
              <a:rPr lang="en-US" sz="2800" b="1" dirty="0">
                <a:solidFill>
                  <a:srgbClr val="0000FF"/>
                </a:solidFill>
              </a:rPr>
            </a:br>
            <a:r>
              <a:rPr lang="pt-BR" sz="2800" b="1" dirty="0" smtClean="0">
                <a:solidFill>
                  <a:srgbClr val="FF0000"/>
                </a:solidFill>
              </a:rPr>
              <a:t/>
            </a:r>
            <a:br>
              <a:rPr lang="pt-BR" sz="2800" b="1" dirty="0" smtClean="0">
                <a:solidFill>
                  <a:srgbClr val="FF0000"/>
                </a:solidFill>
              </a:rPr>
            </a:br>
            <a:r>
              <a:rPr lang="pt-BR" sz="2800" b="1" dirty="0" smtClean="0"/>
              <a:t/>
            </a:r>
            <a:br>
              <a:rPr lang="pt-BR" sz="2800" b="1" dirty="0" smtClean="0"/>
            </a:br>
            <a:endParaRPr lang="pt-BR" sz="2800" dirty="0" smtClean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744" y="4471526"/>
            <a:ext cx="1902376" cy="90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79512" y="5157192"/>
            <a:ext cx="806685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pt-BR" b="1" dirty="0" smtClean="0">
              <a:latin typeface="+mn-lt"/>
            </a:endParaRPr>
          </a:p>
          <a:p>
            <a:pPr>
              <a:defRPr/>
            </a:pPr>
            <a:r>
              <a:rPr lang="pt-BR" b="1" dirty="0" smtClean="0">
                <a:latin typeface="+mn-lt"/>
              </a:rPr>
              <a:t>Marina </a:t>
            </a:r>
            <a:r>
              <a:rPr lang="pt-BR" b="1" dirty="0" err="1">
                <a:latin typeface="+mn-lt"/>
              </a:rPr>
              <a:t>Ibelli</a:t>
            </a:r>
            <a:r>
              <a:rPr lang="pt-BR" b="1" dirty="0">
                <a:latin typeface="+mn-lt"/>
              </a:rPr>
              <a:t> Pereira </a:t>
            </a:r>
            <a:r>
              <a:rPr lang="pt-BR" b="1" dirty="0" smtClean="0">
                <a:latin typeface="+mn-lt"/>
              </a:rPr>
              <a:t>Rocha</a:t>
            </a:r>
          </a:p>
          <a:p>
            <a:pPr>
              <a:defRPr/>
            </a:pPr>
            <a:r>
              <a:rPr lang="pt-BR" b="1" dirty="0" smtClean="0"/>
              <a:t>Marcela Maria de Souza</a:t>
            </a:r>
            <a:r>
              <a:rPr lang="pt-BR" b="1" dirty="0" smtClean="0">
                <a:latin typeface="+mn-lt"/>
              </a:rPr>
              <a:t>               </a:t>
            </a:r>
          </a:p>
          <a:p>
            <a:pPr>
              <a:defRPr/>
            </a:pPr>
            <a:endParaRPr lang="pt-BR" b="1" dirty="0" smtClean="0">
              <a:latin typeface="+mn-lt"/>
            </a:endParaRPr>
          </a:p>
          <a:p>
            <a:pPr>
              <a:defRPr/>
            </a:pPr>
            <a:r>
              <a:rPr lang="pt-BR" b="1" dirty="0" smtClean="0"/>
              <a:t>supervisor</a:t>
            </a:r>
            <a:r>
              <a:rPr lang="pt-BR" b="1" dirty="0" smtClean="0">
                <a:latin typeface="+mn-lt"/>
              </a:rPr>
              <a:t>:  </a:t>
            </a:r>
            <a:r>
              <a:rPr lang="pt-BR" b="1" dirty="0">
                <a:latin typeface="+mn-lt"/>
              </a:rPr>
              <a:t>Dr. Simone Cristina </a:t>
            </a:r>
            <a:r>
              <a:rPr lang="pt-BR" b="1" dirty="0" err="1">
                <a:latin typeface="+mn-lt"/>
              </a:rPr>
              <a:t>Méo</a:t>
            </a:r>
            <a:r>
              <a:rPr lang="pt-BR" b="1" dirty="0">
                <a:latin typeface="+mn-lt"/>
              </a:rPr>
              <a:t> </a:t>
            </a:r>
            <a:r>
              <a:rPr lang="pt-BR" b="1" dirty="0" err="1" smtClean="0">
                <a:latin typeface="+mn-lt"/>
              </a:rPr>
              <a:t>Niciura</a:t>
            </a:r>
            <a:endParaRPr lang="pt-BR" b="1" dirty="0" smtClean="0">
              <a:latin typeface="+mn-lt"/>
            </a:endParaRPr>
          </a:p>
          <a:p>
            <a:pPr algn="r">
              <a:defRPr/>
            </a:pPr>
            <a:endParaRPr lang="pt-BR" b="1" dirty="0" smtClean="0">
              <a:latin typeface="+mn-lt"/>
            </a:endParaRPr>
          </a:p>
          <a:p>
            <a:pPr algn="r">
              <a:defRPr/>
            </a:pPr>
            <a:endParaRPr lang="pt-BR" dirty="0">
              <a:latin typeface="+mn-lt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495" y="2206002"/>
            <a:ext cx="2019011" cy="890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3" descr="cppse_ministerioELEIçAO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1691" y="4437112"/>
            <a:ext cx="2232757" cy="839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929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 smtClean="0">
                <a:solidFill>
                  <a:srgbClr val="0000FF"/>
                </a:solidFill>
              </a:rPr>
              <a:t>Goals</a:t>
            </a:r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400" dirty="0" smtClean="0"/>
              <a:t>Analyze </a:t>
            </a:r>
            <a:r>
              <a:rPr lang="en-US" sz="2400" dirty="0"/>
              <a:t>the ASE profile in </a:t>
            </a:r>
            <a:r>
              <a:rPr lang="en-US" sz="2400" dirty="0" smtClean="0"/>
              <a:t>the </a:t>
            </a:r>
            <a:r>
              <a:rPr lang="en-US" sz="2400" dirty="0" err="1" smtClean="0"/>
              <a:t>transcriptome</a:t>
            </a:r>
            <a:r>
              <a:rPr lang="en-US" sz="2400" dirty="0" smtClean="0"/>
              <a:t> and compare </a:t>
            </a:r>
            <a:r>
              <a:rPr lang="en-US" sz="2400" dirty="0"/>
              <a:t>the profile </a:t>
            </a:r>
            <a:r>
              <a:rPr lang="en-US" sz="2400" dirty="0" smtClean="0"/>
              <a:t>among </a:t>
            </a:r>
            <a:r>
              <a:rPr lang="en-US" sz="2400" dirty="0"/>
              <a:t>animals with extreme </a:t>
            </a:r>
            <a:r>
              <a:rPr lang="en-US" sz="2400" dirty="0" smtClean="0"/>
              <a:t>phenotype for Residual Feed Intake (RFI);</a:t>
            </a:r>
          </a:p>
          <a:p>
            <a:pPr marL="0" indent="0" algn="just">
              <a:buNone/>
            </a:pPr>
            <a:endParaRPr lang="en-US" sz="2400" dirty="0" smtClean="0"/>
          </a:p>
          <a:p>
            <a:pPr algn="just"/>
            <a:r>
              <a:rPr lang="en-US" sz="2400" dirty="0" smtClean="0"/>
              <a:t>Characterize </a:t>
            </a:r>
            <a:r>
              <a:rPr lang="en-US" sz="2400" dirty="0"/>
              <a:t>the methylation profile of the genome </a:t>
            </a:r>
            <a:r>
              <a:rPr lang="en-US" sz="2400" dirty="0" smtClean="0"/>
              <a:t>and  </a:t>
            </a:r>
            <a:r>
              <a:rPr lang="en-US" sz="2400" dirty="0"/>
              <a:t>identify differentially methylated regions (DMR) between the extreme phenotype </a:t>
            </a:r>
            <a:r>
              <a:rPr lang="en-US" sz="2400" dirty="0" smtClean="0"/>
              <a:t>animals;      </a:t>
            </a:r>
            <a:r>
              <a:rPr lang="en-US" sz="2400" dirty="0" smtClean="0">
                <a:sym typeface="Wingdings" pitchFamily="2" charset="2"/>
              </a:rPr>
              <a:t></a:t>
            </a:r>
            <a:r>
              <a:rPr lang="en-US" sz="2400" dirty="0" smtClean="0"/>
              <a:t> RFI</a:t>
            </a:r>
          </a:p>
          <a:p>
            <a:pPr marL="0" indent="0" algn="just">
              <a:buNone/>
            </a:pPr>
            <a:r>
              <a:rPr lang="en-US" sz="2400" dirty="0" smtClean="0"/>
              <a:t>                                               </a:t>
            </a:r>
            <a:r>
              <a:rPr lang="en-US" sz="2400" dirty="0" smtClean="0"/>
              <a:t>               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smtClean="0">
                <a:sym typeface="Wingdings" pitchFamily="2" charset="2"/>
              </a:rPr>
              <a:t>meat tenderness</a:t>
            </a:r>
            <a:endParaRPr lang="en-US" sz="2400" dirty="0" smtClean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 smtClean="0"/>
              <a:t>Integrate the results to </a:t>
            </a:r>
            <a:r>
              <a:rPr lang="en-US" sz="2400" dirty="0"/>
              <a:t>previous results of GWAS and </a:t>
            </a:r>
            <a:r>
              <a:rPr lang="en-US" sz="2400" dirty="0" smtClean="0"/>
              <a:t> </a:t>
            </a:r>
            <a:r>
              <a:rPr lang="en-US" sz="2400" dirty="0"/>
              <a:t>differentially expressed </a:t>
            </a:r>
            <a:r>
              <a:rPr lang="en-US" sz="2400" dirty="0" smtClean="0"/>
              <a:t>genes. 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87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3</a:t>
            </a:fld>
            <a:endParaRPr lang="pt-BR"/>
          </a:p>
        </p:txBody>
      </p:sp>
      <p:grpSp>
        <p:nvGrpSpPr>
          <p:cNvPr id="2" name="Grupo 1"/>
          <p:cNvGrpSpPr/>
          <p:nvPr/>
        </p:nvGrpSpPr>
        <p:grpSpPr>
          <a:xfrm>
            <a:off x="539552" y="465131"/>
            <a:ext cx="8048435" cy="5916197"/>
            <a:chOff x="363843" y="465131"/>
            <a:chExt cx="8048435" cy="5916197"/>
          </a:xfrm>
        </p:grpSpPr>
        <p:sp>
          <p:nvSpPr>
            <p:cNvPr id="29" name="Retângulo 28"/>
            <p:cNvSpPr/>
            <p:nvPr/>
          </p:nvSpPr>
          <p:spPr>
            <a:xfrm rot="5400000">
              <a:off x="5929465" y="2551896"/>
              <a:ext cx="397383" cy="8797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0" name="Retângulo 29"/>
            <p:cNvSpPr/>
            <p:nvPr/>
          </p:nvSpPr>
          <p:spPr>
            <a:xfrm rot="5400000">
              <a:off x="5978877" y="3318267"/>
              <a:ext cx="298559" cy="8797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grpSp>
          <p:nvGrpSpPr>
            <p:cNvPr id="3" name="Grupo 2"/>
            <p:cNvGrpSpPr/>
            <p:nvPr/>
          </p:nvGrpSpPr>
          <p:grpSpPr>
            <a:xfrm>
              <a:off x="363843" y="465131"/>
              <a:ext cx="8048435" cy="5916197"/>
              <a:chOff x="363843" y="432032"/>
              <a:chExt cx="8048435" cy="5916197"/>
            </a:xfrm>
          </p:grpSpPr>
          <p:sp>
            <p:nvSpPr>
              <p:cNvPr id="20" name="Seta para baixo 19"/>
              <p:cNvSpPr/>
              <p:nvPr/>
            </p:nvSpPr>
            <p:spPr>
              <a:xfrm rot="2995444">
                <a:off x="4736266" y="3795439"/>
                <a:ext cx="210186" cy="2032858"/>
              </a:xfrm>
              <a:prstGeom prst="downArrow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6" name="CaixaDeTexto 5"/>
              <p:cNvSpPr txBox="1"/>
              <p:nvPr/>
            </p:nvSpPr>
            <p:spPr>
              <a:xfrm>
                <a:off x="2987824" y="432032"/>
                <a:ext cx="1099383" cy="40011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000" dirty="0" err="1" smtClean="0"/>
                  <a:t>Animals</a:t>
                </a:r>
                <a:endParaRPr lang="pt-BR" sz="2000" dirty="0"/>
              </a:p>
            </p:txBody>
          </p:sp>
          <p:sp>
            <p:nvSpPr>
              <p:cNvPr id="7" name="CaixaDeTexto 6"/>
              <p:cNvSpPr txBox="1"/>
              <p:nvPr/>
            </p:nvSpPr>
            <p:spPr>
              <a:xfrm>
                <a:off x="1769171" y="1213534"/>
                <a:ext cx="3247148" cy="399583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000" dirty="0" err="1" smtClean="0"/>
                  <a:t>Samples</a:t>
                </a:r>
                <a:r>
                  <a:rPr lang="pt-BR" sz="2000" dirty="0" smtClean="0"/>
                  <a:t> </a:t>
                </a:r>
                <a:r>
                  <a:rPr lang="pt-BR" sz="2000" dirty="0" err="1" smtClean="0"/>
                  <a:t>of</a:t>
                </a:r>
                <a:r>
                  <a:rPr lang="pt-BR" sz="2000" dirty="0" smtClean="0"/>
                  <a:t> </a:t>
                </a:r>
                <a:r>
                  <a:rPr lang="pt-BR" sz="2000" dirty="0" err="1" smtClean="0"/>
                  <a:t>liver</a:t>
                </a:r>
                <a:r>
                  <a:rPr lang="pt-BR" sz="2000" dirty="0" smtClean="0"/>
                  <a:t> </a:t>
                </a:r>
                <a:r>
                  <a:rPr lang="pt-BR" sz="2000" dirty="0" err="1" smtClean="0"/>
                  <a:t>and</a:t>
                </a:r>
                <a:r>
                  <a:rPr lang="pt-BR" sz="2000" dirty="0" smtClean="0"/>
                  <a:t> </a:t>
                </a:r>
                <a:r>
                  <a:rPr lang="pt-BR" sz="2000" dirty="0" err="1" smtClean="0"/>
                  <a:t>muscle</a:t>
                </a:r>
                <a:endParaRPr lang="pt-BR" sz="2000" dirty="0"/>
              </a:p>
            </p:txBody>
          </p:sp>
          <p:sp>
            <p:nvSpPr>
              <p:cNvPr id="8" name="CaixaDeTexto 7"/>
              <p:cNvSpPr txBox="1"/>
              <p:nvPr/>
            </p:nvSpPr>
            <p:spPr>
              <a:xfrm>
                <a:off x="2555776" y="2002488"/>
                <a:ext cx="1948351" cy="40011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000" dirty="0" smtClean="0"/>
                  <a:t>RNA </a:t>
                </a:r>
                <a:r>
                  <a:rPr lang="pt-BR" sz="2000" dirty="0" err="1" smtClean="0"/>
                  <a:t>extraction</a:t>
                </a:r>
                <a:endParaRPr lang="pt-BR" sz="2000" dirty="0"/>
              </a:p>
            </p:txBody>
          </p:sp>
          <p:sp>
            <p:nvSpPr>
              <p:cNvPr id="9" name="CaixaDeTexto 8"/>
              <p:cNvSpPr txBox="1"/>
              <p:nvPr/>
            </p:nvSpPr>
            <p:spPr>
              <a:xfrm>
                <a:off x="5148064" y="1988840"/>
                <a:ext cx="1948351" cy="40011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000" dirty="0" smtClean="0"/>
                  <a:t>DNA </a:t>
                </a:r>
                <a:r>
                  <a:rPr lang="pt-BR" sz="2000" dirty="0" err="1" smtClean="0"/>
                  <a:t>extraction</a:t>
                </a:r>
                <a:endParaRPr lang="pt-BR" sz="2000" dirty="0"/>
              </a:p>
            </p:txBody>
          </p:sp>
          <p:sp>
            <p:nvSpPr>
              <p:cNvPr id="10" name="CaixaDeTexto 9"/>
              <p:cNvSpPr txBox="1"/>
              <p:nvPr/>
            </p:nvSpPr>
            <p:spPr>
              <a:xfrm>
                <a:off x="2946395" y="3010600"/>
                <a:ext cx="1207205" cy="40011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000" dirty="0" smtClean="0"/>
                  <a:t>RNA-</a:t>
                </a:r>
                <a:r>
                  <a:rPr lang="pt-BR" sz="2000" dirty="0" err="1" smtClean="0"/>
                  <a:t>seq</a:t>
                </a:r>
                <a:endParaRPr lang="pt-BR" sz="2000" dirty="0"/>
              </a:p>
            </p:txBody>
          </p:sp>
          <p:sp>
            <p:nvSpPr>
              <p:cNvPr id="11" name="CaixaDeTexto 10"/>
              <p:cNvSpPr txBox="1"/>
              <p:nvPr/>
            </p:nvSpPr>
            <p:spPr>
              <a:xfrm>
                <a:off x="1475656" y="4077072"/>
                <a:ext cx="3061441" cy="830997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400" dirty="0" err="1" smtClean="0"/>
                  <a:t>Allele-specific</a:t>
                </a:r>
                <a:r>
                  <a:rPr lang="pt-BR" sz="2400" dirty="0" smtClean="0"/>
                  <a:t> </a:t>
                </a:r>
                <a:r>
                  <a:rPr lang="pt-BR" sz="2400" dirty="0" err="1" smtClean="0"/>
                  <a:t>expression</a:t>
                </a:r>
                <a:r>
                  <a:rPr lang="pt-BR" sz="2400" dirty="0" smtClean="0"/>
                  <a:t> (ASE)</a:t>
                </a:r>
                <a:endParaRPr lang="pt-BR" sz="2400" dirty="0"/>
              </a:p>
            </p:txBody>
          </p:sp>
          <p:sp>
            <p:nvSpPr>
              <p:cNvPr id="12" name="CaixaDeTexto 11"/>
              <p:cNvSpPr txBox="1"/>
              <p:nvPr/>
            </p:nvSpPr>
            <p:spPr>
              <a:xfrm>
                <a:off x="363843" y="2531805"/>
                <a:ext cx="2137341" cy="1323439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000" dirty="0" err="1" smtClean="0"/>
                  <a:t>Diferentially</a:t>
                </a:r>
                <a:r>
                  <a:rPr lang="pt-BR" sz="2000" dirty="0" smtClean="0"/>
                  <a:t> </a:t>
                </a:r>
                <a:r>
                  <a:rPr lang="pt-BR" sz="2000" dirty="0" err="1" smtClean="0"/>
                  <a:t>expressed</a:t>
                </a:r>
                <a:r>
                  <a:rPr lang="pt-BR" sz="2000" dirty="0" smtClean="0"/>
                  <a:t> genes</a:t>
                </a:r>
              </a:p>
              <a:p>
                <a:pPr algn="ctr"/>
                <a:r>
                  <a:rPr lang="pt-BR" sz="2000" dirty="0" err="1" smtClean="0"/>
                  <a:t>Meat</a:t>
                </a:r>
                <a:r>
                  <a:rPr lang="pt-BR" sz="2000" dirty="0" smtClean="0"/>
                  <a:t> </a:t>
                </a:r>
                <a:r>
                  <a:rPr lang="pt-BR" sz="2000" dirty="0" err="1" smtClean="0"/>
                  <a:t>tenderness</a:t>
                </a:r>
                <a:r>
                  <a:rPr lang="pt-BR" sz="2000" dirty="0" smtClean="0"/>
                  <a:t>/RFI  </a:t>
                </a:r>
                <a:endParaRPr lang="pt-BR" sz="2000" dirty="0"/>
              </a:p>
            </p:txBody>
          </p:sp>
          <p:sp>
            <p:nvSpPr>
              <p:cNvPr id="13" name="CaixaDeTexto 12"/>
              <p:cNvSpPr txBox="1"/>
              <p:nvPr/>
            </p:nvSpPr>
            <p:spPr>
              <a:xfrm>
                <a:off x="5665768" y="3467909"/>
                <a:ext cx="923786" cy="40011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000" dirty="0" smtClean="0"/>
                  <a:t>GWAS</a:t>
                </a:r>
                <a:endParaRPr lang="pt-BR" sz="2000" dirty="0"/>
              </a:p>
            </p:txBody>
          </p:sp>
          <p:sp>
            <p:nvSpPr>
              <p:cNvPr id="14" name="CaixaDeTexto 13"/>
              <p:cNvSpPr txBox="1"/>
              <p:nvPr/>
            </p:nvSpPr>
            <p:spPr>
              <a:xfrm>
                <a:off x="6686466" y="3894147"/>
                <a:ext cx="1725812" cy="830997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400" dirty="0" err="1" smtClean="0"/>
                  <a:t>Methylome</a:t>
                </a:r>
                <a:r>
                  <a:rPr lang="pt-BR" sz="2400" dirty="0" smtClean="0"/>
                  <a:t> </a:t>
                </a:r>
                <a:r>
                  <a:rPr lang="pt-BR" sz="2400" dirty="0" err="1" smtClean="0"/>
                  <a:t>Analysis</a:t>
                </a:r>
                <a:endParaRPr lang="pt-BR" sz="2400" dirty="0"/>
              </a:p>
            </p:txBody>
          </p:sp>
          <p:sp>
            <p:nvSpPr>
              <p:cNvPr id="15" name="CaixaDeTexto 14"/>
              <p:cNvSpPr txBox="1"/>
              <p:nvPr/>
            </p:nvSpPr>
            <p:spPr>
              <a:xfrm>
                <a:off x="5262187" y="5445224"/>
                <a:ext cx="2982221" cy="830997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400" dirty="0" err="1" smtClean="0"/>
                  <a:t>Allele-specific</a:t>
                </a:r>
                <a:r>
                  <a:rPr lang="pt-BR" sz="2400" dirty="0" smtClean="0"/>
                  <a:t> </a:t>
                </a:r>
                <a:r>
                  <a:rPr lang="pt-BR" sz="2400" dirty="0" err="1" smtClean="0"/>
                  <a:t>methylation</a:t>
                </a:r>
                <a:r>
                  <a:rPr lang="pt-BR" sz="2400" dirty="0" smtClean="0"/>
                  <a:t> </a:t>
                </a:r>
                <a:r>
                  <a:rPr lang="pt-BR" sz="2400" dirty="0" err="1" smtClean="0"/>
                  <a:t>Analysis</a:t>
                </a:r>
                <a:endParaRPr lang="pt-BR" sz="2400" dirty="0"/>
              </a:p>
            </p:txBody>
          </p:sp>
          <p:sp>
            <p:nvSpPr>
              <p:cNvPr id="16" name="CaixaDeTexto 15"/>
              <p:cNvSpPr txBox="1"/>
              <p:nvPr/>
            </p:nvSpPr>
            <p:spPr>
              <a:xfrm>
                <a:off x="5292080" y="2780928"/>
                <a:ext cx="1675027" cy="40011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000" dirty="0" err="1" smtClean="0"/>
                  <a:t>Genotyping</a:t>
                </a:r>
                <a:r>
                  <a:rPr lang="pt-BR" sz="2000" dirty="0" smtClean="0"/>
                  <a:t> </a:t>
                </a:r>
                <a:endParaRPr lang="pt-BR" sz="2000" dirty="0"/>
              </a:p>
            </p:txBody>
          </p:sp>
          <p:sp>
            <p:nvSpPr>
              <p:cNvPr id="17" name="CaixaDeTexto 16"/>
              <p:cNvSpPr txBox="1"/>
              <p:nvPr/>
            </p:nvSpPr>
            <p:spPr>
              <a:xfrm>
                <a:off x="1115616" y="5517232"/>
                <a:ext cx="2808312" cy="830997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381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2400" dirty="0" err="1" smtClean="0"/>
                  <a:t>Integration</a:t>
                </a:r>
                <a:r>
                  <a:rPr lang="pt-BR" sz="2400" dirty="0" smtClean="0"/>
                  <a:t> </a:t>
                </a:r>
                <a:r>
                  <a:rPr lang="pt-BR" sz="2400" dirty="0" err="1" smtClean="0"/>
                  <a:t>of</a:t>
                </a:r>
                <a:r>
                  <a:rPr lang="pt-BR" sz="2400" dirty="0" smtClean="0"/>
                  <a:t> </a:t>
                </a:r>
                <a:r>
                  <a:rPr lang="pt-BR" sz="2400" dirty="0" err="1" smtClean="0"/>
                  <a:t>the</a:t>
                </a:r>
                <a:r>
                  <a:rPr lang="pt-BR" sz="2400" dirty="0" smtClean="0"/>
                  <a:t> </a:t>
                </a:r>
                <a:r>
                  <a:rPr lang="pt-BR" sz="2400" dirty="0" err="1"/>
                  <a:t>r</a:t>
                </a:r>
                <a:r>
                  <a:rPr lang="pt-BR" sz="2400" dirty="0" err="1" smtClean="0"/>
                  <a:t>esults</a:t>
                </a:r>
                <a:r>
                  <a:rPr lang="pt-BR" sz="2400" dirty="0" smtClean="0"/>
                  <a:t> </a:t>
                </a:r>
                <a:endParaRPr lang="pt-BR" sz="2400" dirty="0"/>
              </a:p>
            </p:txBody>
          </p:sp>
          <p:sp>
            <p:nvSpPr>
              <p:cNvPr id="21" name="Seta para baixo 20"/>
              <p:cNvSpPr/>
              <p:nvPr/>
            </p:nvSpPr>
            <p:spPr>
              <a:xfrm rot="5400000">
                <a:off x="4597079" y="5589374"/>
                <a:ext cx="191078" cy="622859"/>
              </a:xfrm>
              <a:prstGeom prst="downArrow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22" name="Seta para baixo 21"/>
              <p:cNvSpPr/>
              <p:nvPr/>
            </p:nvSpPr>
            <p:spPr>
              <a:xfrm>
                <a:off x="2862440" y="4924489"/>
                <a:ext cx="191078" cy="467963"/>
              </a:xfrm>
              <a:prstGeom prst="downArrow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23" name="Seta para baixo 22"/>
              <p:cNvSpPr/>
              <p:nvPr/>
            </p:nvSpPr>
            <p:spPr>
              <a:xfrm>
                <a:off x="1068554" y="3883020"/>
                <a:ext cx="191078" cy="1213777"/>
              </a:xfrm>
              <a:prstGeom prst="downArrow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24" name="Seta para baixo 23"/>
              <p:cNvSpPr/>
              <p:nvPr/>
            </p:nvSpPr>
            <p:spPr>
              <a:xfrm rot="4052929">
                <a:off x="5392560" y="3847597"/>
                <a:ext cx="210186" cy="2555284"/>
              </a:xfrm>
              <a:prstGeom prst="downArrow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25" name="Retângulo 24"/>
              <p:cNvSpPr/>
              <p:nvPr/>
            </p:nvSpPr>
            <p:spPr>
              <a:xfrm rot="5400000">
                <a:off x="3355241" y="972135"/>
                <a:ext cx="361257" cy="8797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26" name="Retângulo 25"/>
              <p:cNvSpPr/>
              <p:nvPr/>
            </p:nvSpPr>
            <p:spPr>
              <a:xfrm rot="5400000">
                <a:off x="3355241" y="1765440"/>
                <a:ext cx="361257" cy="8797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27" name="Retângulo 26"/>
              <p:cNvSpPr/>
              <p:nvPr/>
            </p:nvSpPr>
            <p:spPr>
              <a:xfrm>
                <a:off x="5031344" y="1396807"/>
                <a:ext cx="1133781" cy="8797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28" name="Retângulo 27"/>
              <p:cNvSpPr/>
              <p:nvPr/>
            </p:nvSpPr>
            <p:spPr>
              <a:xfrm rot="5400000">
                <a:off x="5850050" y="1667564"/>
                <a:ext cx="528916" cy="8797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31" name="Retângulo 30"/>
              <p:cNvSpPr/>
              <p:nvPr/>
            </p:nvSpPr>
            <p:spPr>
              <a:xfrm>
                <a:off x="7105928" y="2132856"/>
                <a:ext cx="480833" cy="8797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32" name="Retângulo 31"/>
              <p:cNvSpPr/>
              <p:nvPr/>
            </p:nvSpPr>
            <p:spPr>
              <a:xfrm rot="5400000">
                <a:off x="6711036" y="3014388"/>
                <a:ext cx="1659969" cy="8797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33" name="Retângulo 32"/>
              <p:cNvSpPr/>
              <p:nvPr/>
            </p:nvSpPr>
            <p:spPr>
              <a:xfrm rot="5400000">
                <a:off x="3244965" y="2667804"/>
                <a:ext cx="581808" cy="8797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34" name="Retângulo 33"/>
              <p:cNvSpPr/>
              <p:nvPr/>
            </p:nvSpPr>
            <p:spPr>
              <a:xfrm rot="5400000">
                <a:off x="3199905" y="3705007"/>
                <a:ext cx="639989" cy="8797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sp>
            <p:nvSpPr>
              <p:cNvPr id="35" name="Retângulo 34"/>
              <p:cNvSpPr/>
              <p:nvPr/>
            </p:nvSpPr>
            <p:spPr>
              <a:xfrm>
                <a:off x="2501184" y="3140968"/>
                <a:ext cx="437121" cy="8797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</p:grpSp>
      </p:grpSp>
      <p:sp>
        <p:nvSpPr>
          <p:cNvPr id="36" name="Seta para baixo 35"/>
          <p:cNvSpPr/>
          <p:nvPr/>
        </p:nvSpPr>
        <p:spPr>
          <a:xfrm>
            <a:off x="7596336" y="4797152"/>
            <a:ext cx="191078" cy="566235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078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pt-BR" dirty="0" smtClean="0">
                <a:solidFill>
                  <a:srgbClr val="0000FF"/>
                </a:solidFill>
              </a:rPr>
              <a:t>Material </a:t>
            </a:r>
            <a:r>
              <a:rPr lang="pt-BR" dirty="0" err="1" smtClean="0">
                <a:solidFill>
                  <a:srgbClr val="0000FF"/>
                </a:solidFill>
              </a:rPr>
              <a:t>and</a:t>
            </a:r>
            <a:r>
              <a:rPr lang="pt-BR" dirty="0" smtClean="0">
                <a:solidFill>
                  <a:srgbClr val="0000FF"/>
                </a:solidFill>
              </a:rPr>
              <a:t> </a:t>
            </a:r>
            <a:r>
              <a:rPr lang="pt-BR" dirty="0" err="1" smtClean="0">
                <a:solidFill>
                  <a:srgbClr val="0000FF"/>
                </a:solidFill>
              </a:rPr>
              <a:t>Methods</a:t>
            </a:r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196752"/>
            <a:ext cx="8229600" cy="4525963"/>
          </a:xfrm>
        </p:spPr>
        <p:txBody>
          <a:bodyPr>
            <a:noAutofit/>
          </a:bodyPr>
          <a:lstStyle/>
          <a:p>
            <a:r>
              <a:rPr lang="pt-BR" sz="1800" b="1" dirty="0" err="1" smtClean="0"/>
              <a:t>Analysis</a:t>
            </a:r>
            <a:r>
              <a:rPr lang="pt-BR" sz="1800" b="1" dirty="0" smtClean="0"/>
              <a:t> </a:t>
            </a:r>
            <a:r>
              <a:rPr lang="pt-BR" sz="1800" b="1" dirty="0" err="1"/>
              <a:t>of</a:t>
            </a:r>
            <a:r>
              <a:rPr lang="pt-BR" sz="1800" b="1" dirty="0"/>
              <a:t> </a:t>
            </a:r>
            <a:r>
              <a:rPr lang="pt-BR" sz="1800" b="1" dirty="0" err="1"/>
              <a:t>Methylation</a:t>
            </a:r>
            <a:r>
              <a:rPr lang="pt-BR" sz="1800" b="1" dirty="0"/>
              <a:t> Profile </a:t>
            </a:r>
          </a:p>
          <a:p>
            <a:pPr marL="0" indent="0">
              <a:buNone/>
            </a:pPr>
            <a:r>
              <a:rPr lang="pt-BR" sz="1800" b="1" dirty="0"/>
              <a:t> </a:t>
            </a:r>
          </a:p>
          <a:p>
            <a:pPr marL="0" indent="0">
              <a:buNone/>
            </a:pPr>
            <a:r>
              <a:rPr lang="pt-BR" sz="1800" b="1" dirty="0" err="1" smtClean="0"/>
              <a:t>Liver</a:t>
            </a:r>
            <a:r>
              <a:rPr lang="pt-BR" sz="1800" b="1" dirty="0" smtClean="0"/>
              <a:t> </a:t>
            </a:r>
            <a:r>
              <a:rPr lang="pt-BR" sz="1800" b="1" dirty="0" err="1" smtClean="0"/>
              <a:t>and</a:t>
            </a:r>
            <a:r>
              <a:rPr lang="pt-BR" sz="1800" b="1" dirty="0" smtClean="0"/>
              <a:t> </a:t>
            </a:r>
            <a:r>
              <a:rPr lang="pt-BR" sz="1800" b="1" dirty="0" err="1" smtClean="0"/>
              <a:t>muscle</a:t>
            </a:r>
            <a:r>
              <a:rPr lang="pt-BR" sz="1800" b="1" dirty="0" smtClean="0"/>
              <a:t> </a:t>
            </a:r>
            <a:r>
              <a:rPr lang="pt-BR" sz="1800" b="1" dirty="0" err="1" smtClean="0"/>
              <a:t>tissue</a:t>
            </a:r>
            <a:r>
              <a:rPr lang="pt-BR" sz="1800" b="1" dirty="0" smtClean="0"/>
              <a:t> </a:t>
            </a:r>
            <a:endParaRPr lang="pt-BR" sz="1800" dirty="0"/>
          </a:p>
          <a:p>
            <a:pPr marL="0" indent="0">
              <a:buNone/>
            </a:pPr>
            <a:r>
              <a:rPr lang="pt-BR" sz="1800" dirty="0"/>
              <a:t>12 </a:t>
            </a:r>
            <a:r>
              <a:rPr lang="pt-BR" sz="1800" dirty="0" err="1"/>
              <a:t>samples</a:t>
            </a:r>
            <a:r>
              <a:rPr lang="pt-BR" sz="1800" dirty="0"/>
              <a:t>,  6 </a:t>
            </a:r>
            <a:r>
              <a:rPr lang="pt-BR" sz="1800" dirty="0" err="1"/>
              <a:t>of</a:t>
            </a:r>
            <a:r>
              <a:rPr lang="pt-BR" sz="1800" dirty="0"/>
              <a:t> </a:t>
            </a:r>
            <a:r>
              <a:rPr lang="pt-BR" sz="1800" dirty="0" err="1"/>
              <a:t>each</a:t>
            </a:r>
            <a:r>
              <a:rPr lang="pt-BR" sz="1800" dirty="0"/>
              <a:t> extreme </a:t>
            </a:r>
            <a:r>
              <a:rPr lang="pt-BR" sz="1800" dirty="0" err="1"/>
              <a:t>fenotype</a:t>
            </a:r>
            <a:r>
              <a:rPr lang="pt-BR" sz="1800" dirty="0"/>
              <a:t>  </a:t>
            </a:r>
          </a:p>
          <a:p>
            <a:pPr marL="0" indent="0">
              <a:buNone/>
            </a:pPr>
            <a:r>
              <a:rPr lang="pt-BR" sz="1800" b="1" dirty="0"/>
              <a:t> </a:t>
            </a:r>
            <a:endParaRPr lang="pt-BR" sz="1800" dirty="0"/>
          </a:p>
          <a:p>
            <a:pPr marL="0" indent="0">
              <a:buNone/>
            </a:pPr>
            <a:r>
              <a:rPr lang="pt-BR" sz="1800" b="1" dirty="0"/>
              <a:t>DNA </a:t>
            </a:r>
            <a:r>
              <a:rPr lang="pt-BR" sz="1800" b="1" dirty="0" err="1"/>
              <a:t>extraction</a:t>
            </a:r>
            <a:r>
              <a:rPr lang="pt-BR" sz="1800" b="1" dirty="0"/>
              <a:t> </a:t>
            </a:r>
            <a:r>
              <a:rPr lang="pt-BR" sz="1800" b="1" dirty="0" err="1"/>
              <a:t>from</a:t>
            </a:r>
            <a:r>
              <a:rPr lang="pt-BR" sz="1800" b="1" dirty="0"/>
              <a:t> </a:t>
            </a:r>
            <a:r>
              <a:rPr lang="pt-BR" sz="1800" b="1" dirty="0" err="1"/>
              <a:t>frozen</a:t>
            </a:r>
            <a:r>
              <a:rPr lang="pt-BR" sz="1800" b="1" dirty="0"/>
              <a:t> </a:t>
            </a:r>
            <a:r>
              <a:rPr lang="pt-BR" sz="1800" b="1" dirty="0" err="1"/>
              <a:t>tissue</a:t>
            </a:r>
            <a:endParaRPr lang="pt-BR" sz="1800" dirty="0"/>
          </a:p>
          <a:p>
            <a:pPr marL="0" indent="0">
              <a:buNone/>
            </a:pPr>
            <a:r>
              <a:rPr lang="pt-BR" sz="1800" dirty="0"/>
              <a:t>kit </a:t>
            </a:r>
            <a:r>
              <a:rPr lang="pt-BR" sz="1800" dirty="0" err="1"/>
              <a:t>DNeasy</a:t>
            </a:r>
            <a:r>
              <a:rPr lang="pt-BR" sz="1800" dirty="0"/>
              <a:t> </a:t>
            </a:r>
            <a:r>
              <a:rPr lang="pt-BR" sz="1800" dirty="0" err="1"/>
              <a:t>Blood</a:t>
            </a:r>
            <a:r>
              <a:rPr lang="pt-BR" sz="1800" dirty="0"/>
              <a:t> &amp; </a:t>
            </a:r>
            <a:r>
              <a:rPr lang="pt-BR" sz="1800" dirty="0" err="1"/>
              <a:t>Tissue</a:t>
            </a:r>
            <a:r>
              <a:rPr lang="pt-BR" sz="1800" dirty="0"/>
              <a:t> (</a:t>
            </a:r>
            <a:r>
              <a:rPr lang="pt-BR" sz="1800" dirty="0" err="1"/>
              <a:t>Qiagen</a:t>
            </a:r>
            <a:r>
              <a:rPr lang="pt-BR" sz="1800" dirty="0"/>
              <a:t>) </a:t>
            </a:r>
          </a:p>
          <a:p>
            <a:pPr marL="0" indent="0">
              <a:buNone/>
            </a:pPr>
            <a:r>
              <a:rPr lang="pt-BR" sz="1800" b="1" dirty="0"/>
              <a:t> </a:t>
            </a:r>
            <a:endParaRPr lang="pt-BR" sz="1800" dirty="0"/>
          </a:p>
          <a:p>
            <a:pPr marL="0" indent="0">
              <a:buNone/>
            </a:pPr>
            <a:r>
              <a:rPr lang="pt-BR" sz="1800" b="1" dirty="0" err="1"/>
              <a:t>Methylated</a:t>
            </a:r>
            <a:r>
              <a:rPr lang="pt-BR" sz="1800" b="1" dirty="0"/>
              <a:t> DNA </a:t>
            </a:r>
            <a:r>
              <a:rPr lang="pt-BR" sz="1800" b="1" dirty="0" err="1"/>
              <a:t>enrichment</a:t>
            </a:r>
            <a:r>
              <a:rPr lang="pt-BR" sz="1800" b="1" dirty="0"/>
              <a:t> </a:t>
            </a:r>
            <a:r>
              <a:rPr lang="pt-BR" sz="1800" b="1" dirty="0">
                <a:sym typeface="Wingdings" pitchFamily="2" charset="2"/>
              </a:rPr>
              <a:t> </a:t>
            </a:r>
            <a:r>
              <a:rPr lang="pt-BR" sz="1800" b="1" dirty="0" smtClean="0"/>
              <a:t>MBD-</a:t>
            </a:r>
            <a:r>
              <a:rPr lang="pt-BR" sz="1800" b="1" dirty="0" err="1" smtClean="0"/>
              <a:t>seq</a:t>
            </a:r>
            <a:r>
              <a:rPr lang="pt-BR" sz="1800" b="1" dirty="0" smtClean="0"/>
              <a:t> </a:t>
            </a:r>
          </a:p>
          <a:p>
            <a:pPr marL="0" indent="0">
              <a:buNone/>
            </a:pPr>
            <a:r>
              <a:rPr lang="pt-BR" sz="1800" dirty="0" smtClean="0"/>
              <a:t>(</a:t>
            </a:r>
            <a:r>
              <a:rPr lang="pt-BR" sz="1800" dirty="0" err="1" smtClean="0"/>
              <a:t>methyl-CpG</a:t>
            </a:r>
            <a:r>
              <a:rPr lang="pt-BR" sz="1800" dirty="0" smtClean="0"/>
              <a:t> </a:t>
            </a:r>
            <a:r>
              <a:rPr lang="pt-BR" sz="1800" dirty="0" err="1"/>
              <a:t>binding</a:t>
            </a:r>
            <a:r>
              <a:rPr lang="pt-BR" sz="1800" dirty="0"/>
              <a:t> </a:t>
            </a:r>
            <a:r>
              <a:rPr lang="pt-BR" sz="1800" dirty="0" err="1"/>
              <a:t>domain</a:t>
            </a:r>
            <a:r>
              <a:rPr lang="pt-BR" sz="1800" dirty="0"/>
              <a:t> </a:t>
            </a:r>
            <a:r>
              <a:rPr lang="en-US" sz="1800" dirty="0" smtClean="0"/>
              <a:t>proteins)</a:t>
            </a:r>
            <a:endParaRPr lang="pt-BR" sz="1800" b="1" dirty="0"/>
          </a:p>
          <a:p>
            <a:pPr marL="0" indent="0">
              <a:buNone/>
            </a:pPr>
            <a:r>
              <a:rPr lang="pt-BR" sz="1800" dirty="0"/>
              <a:t>kit </a:t>
            </a:r>
            <a:r>
              <a:rPr lang="pt-BR" sz="1800" dirty="0" err="1"/>
              <a:t>EpiMark</a:t>
            </a:r>
            <a:r>
              <a:rPr lang="pt-BR" sz="1800" dirty="0"/>
              <a:t>® </a:t>
            </a:r>
            <a:r>
              <a:rPr lang="pt-BR" sz="1800" dirty="0" err="1"/>
              <a:t>Methylated</a:t>
            </a:r>
            <a:r>
              <a:rPr lang="pt-BR" sz="1800" dirty="0"/>
              <a:t> DNA </a:t>
            </a:r>
            <a:r>
              <a:rPr lang="pt-BR" sz="1800" dirty="0" err="1"/>
              <a:t>Enrichment</a:t>
            </a:r>
            <a:r>
              <a:rPr lang="pt-BR" sz="1800" dirty="0"/>
              <a:t> (NEB)</a:t>
            </a:r>
          </a:p>
          <a:p>
            <a:pPr marL="0" indent="0">
              <a:buNone/>
            </a:pPr>
            <a:endParaRPr lang="pt-BR" sz="1800" dirty="0"/>
          </a:p>
          <a:p>
            <a:pPr marL="0" indent="0">
              <a:buNone/>
            </a:pPr>
            <a:r>
              <a:rPr lang="pt-BR" sz="1800" b="1" dirty="0" err="1" smtClean="0"/>
              <a:t>Treatment</a:t>
            </a:r>
            <a:r>
              <a:rPr lang="pt-BR" sz="1800" b="1" dirty="0" smtClean="0"/>
              <a:t> </a:t>
            </a:r>
            <a:r>
              <a:rPr lang="pt-BR" sz="1800" b="1" dirty="0" err="1" smtClean="0"/>
              <a:t>of</a:t>
            </a:r>
            <a:r>
              <a:rPr lang="pt-BR" sz="1800" b="1" dirty="0" smtClean="0"/>
              <a:t> DNA </a:t>
            </a:r>
            <a:r>
              <a:rPr lang="pt-BR" sz="1800" b="1" dirty="0" err="1" smtClean="0"/>
              <a:t>enriched</a:t>
            </a:r>
            <a:r>
              <a:rPr lang="pt-BR" sz="1800" b="1" dirty="0" smtClean="0"/>
              <a:t> </a:t>
            </a:r>
            <a:r>
              <a:rPr lang="pt-BR" sz="1800" b="1" dirty="0" err="1" smtClean="0"/>
              <a:t>with</a:t>
            </a:r>
            <a:r>
              <a:rPr lang="pt-BR" sz="1800" b="1" dirty="0" smtClean="0"/>
              <a:t> </a:t>
            </a:r>
            <a:r>
              <a:rPr lang="pt-BR" sz="1800" b="1" dirty="0" err="1" smtClean="0"/>
              <a:t>bisulfito</a:t>
            </a:r>
            <a:r>
              <a:rPr lang="pt-BR" sz="1800" b="1" dirty="0" smtClean="0"/>
              <a:t> </a:t>
            </a:r>
            <a:endParaRPr lang="pt-BR" sz="1800" b="1" dirty="0"/>
          </a:p>
          <a:p>
            <a:pPr marL="0" indent="0">
              <a:buNone/>
            </a:pPr>
            <a:r>
              <a:rPr lang="pt-BR" sz="1800" dirty="0"/>
              <a:t>Kit EZ DNA </a:t>
            </a:r>
            <a:r>
              <a:rPr lang="pt-BR" sz="1800" dirty="0" err="1"/>
              <a:t>Methylation-Lightning</a:t>
            </a:r>
            <a:r>
              <a:rPr lang="pt-BR" sz="1800" dirty="0"/>
              <a:t>  (</a:t>
            </a:r>
            <a:r>
              <a:rPr lang="pt-BR" sz="1800" dirty="0" err="1"/>
              <a:t>Zymo</a:t>
            </a:r>
            <a:r>
              <a:rPr lang="pt-BR" sz="1800" dirty="0"/>
              <a:t>)</a:t>
            </a:r>
          </a:p>
          <a:p>
            <a:pPr marL="0" indent="0">
              <a:buNone/>
            </a:pPr>
            <a:endParaRPr lang="pt-BR" sz="1800" b="1" dirty="0"/>
          </a:p>
          <a:p>
            <a:pPr marL="0" indent="0">
              <a:buNone/>
            </a:pPr>
            <a:r>
              <a:rPr lang="en-US" sz="1800" dirty="0" smtClean="0"/>
              <a:t> </a:t>
            </a:r>
            <a:endParaRPr lang="en-US" sz="1800" dirty="0"/>
          </a:p>
          <a:p>
            <a:endParaRPr lang="pt-BR" sz="180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4</a:t>
            </a:fld>
            <a:endParaRPr lang="pt-B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304714"/>
            <a:ext cx="3374824" cy="198027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eta para a direita 5"/>
          <p:cNvSpPr/>
          <p:nvPr/>
        </p:nvSpPr>
        <p:spPr>
          <a:xfrm>
            <a:off x="4427984" y="2060848"/>
            <a:ext cx="504056" cy="432048"/>
          </a:xfrm>
          <a:prstGeom prst="rightArrow">
            <a:avLst/>
          </a:prstGeom>
          <a:solidFill>
            <a:srgbClr val="00B0F0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478" y="1268760"/>
            <a:ext cx="4255018" cy="5546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384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/>
          </a:p>
          <a:p>
            <a:endParaRPr lang="pt-BR" dirty="0"/>
          </a:p>
          <a:p>
            <a:pPr marL="0" indent="0">
              <a:buNone/>
            </a:pPr>
            <a:r>
              <a:rPr lang="pt-BR" b="1" dirty="0"/>
              <a:t> </a:t>
            </a:r>
            <a:endParaRPr lang="pt-BR" dirty="0"/>
          </a:p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7308304" y="-5898"/>
            <a:ext cx="1831784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pt-BR" sz="1600" dirty="0" smtClean="0"/>
              <a:t>Material e Métodos</a:t>
            </a:r>
            <a:endParaRPr lang="pt-BR" sz="1600" dirty="0"/>
          </a:p>
        </p:txBody>
      </p:sp>
      <p:sp>
        <p:nvSpPr>
          <p:cNvPr id="2" name="CaixaDeTexto 1"/>
          <p:cNvSpPr txBox="1"/>
          <p:nvPr/>
        </p:nvSpPr>
        <p:spPr>
          <a:xfrm>
            <a:off x="152976" y="332656"/>
            <a:ext cx="5620065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err="1"/>
              <a:t>Sequencing</a:t>
            </a:r>
            <a:r>
              <a:rPr lang="pt-BR" b="1" dirty="0"/>
              <a:t> </a:t>
            </a:r>
            <a:endParaRPr lang="pt-BR" dirty="0"/>
          </a:p>
          <a:p>
            <a:r>
              <a:rPr lang="pt-BR" dirty="0"/>
              <a:t>HiSeq2500 (</a:t>
            </a:r>
            <a:r>
              <a:rPr lang="pt-BR" dirty="0" err="1"/>
              <a:t>Illumina</a:t>
            </a:r>
            <a:r>
              <a:rPr lang="pt-BR" dirty="0"/>
              <a:t>) </a:t>
            </a:r>
            <a:endParaRPr lang="pt-BR" dirty="0" smtClean="0"/>
          </a:p>
          <a:p>
            <a:endParaRPr lang="pt-BR" dirty="0"/>
          </a:p>
          <a:p>
            <a:pPr algn="just"/>
            <a:r>
              <a:rPr lang="pt-BR" b="1" dirty="0" err="1"/>
              <a:t>Analysis</a:t>
            </a:r>
            <a:r>
              <a:rPr lang="pt-BR" b="1" dirty="0"/>
              <a:t> </a:t>
            </a:r>
            <a:r>
              <a:rPr lang="pt-BR" b="1" dirty="0" err="1"/>
              <a:t>of</a:t>
            </a:r>
            <a:r>
              <a:rPr lang="pt-BR" b="1" dirty="0"/>
              <a:t> </a:t>
            </a:r>
            <a:r>
              <a:rPr lang="pt-BR" b="1" dirty="0" err="1"/>
              <a:t>the</a:t>
            </a:r>
            <a:r>
              <a:rPr lang="pt-BR" b="1" dirty="0"/>
              <a:t> </a:t>
            </a:r>
            <a:r>
              <a:rPr lang="pt-BR" b="1" dirty="0" err="1"/>
              <a:t>results</a:t>
            </a:r>
            <a:endParaRPr lang="pt-BR" b="1" dirty="0"/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?????????</a:t>
            </a:r>
          </a:p>
          <a:p>
            <a:pPr algn="just"/>
            <a:endParaRPr lang="pt-BR" dirty="0"/>
          </a:p>
          <a:p>
            <a:pPr algn="just"/>
            <a:endParaRPr lang="pt-BR" b="1" dirty="0" smtClean="0"/>
          </a:p>
          <a:p>
            <a:pPr algn="just"/>
            <a:endParaRPr lang="pt-BR" b="1" dirty="0"/>
          </a:p>
          <a:p>
            <a:pPr algn="just"/>
            <a:endParaRPr lang="pt-BR" b="1" dirty="0" smtClean="0"/>
          </a:p>
          <a:p>
            <a:pPr algn="just"/>
            <a:endParaRPr lang="pt-BR" b="1" dirty="0"/>
          </a:p>
          <a:p>
            <a:pPr algn="just"/>
            <a:endParaRPr lang="pt-BR" b="1" dirty="0" smtClean="0"/>
          </a:p>
          <a:p>
            <a:pPr algn="just"/>
            <a:endParaRPr lang="pt-BR" b="1" dirty="0"/>
          </a:p>
          <a:p>
            <a:pPr algn="just"/>
            <a:endParaRPr lang="pt-BR" b="1" dirty="0" smtClean="0"/>
          </a:p>
          <a:p>
            <a:pPr algn="just"/>
            <a:endParaRPr lang="pt-BR" b="1" dirty="0" smtClean="0"/>
          </a:p>
          <a:p>
            <a:pPr algn="just"/>
            <a:r>
              <a:rPr lang="pt-BR" b="1" dirty="0" err="1" smtClean="0"/>
              <a:t>Identification</a:t>
            </a:r>
            <a:r>
              <a:rPr lang="pt-BR" b="1" dirty="0" smtClean="0"/>
              <a:t> </a:t>
            </a:r>
            <a:r>
              <a:rPr lang="pt-BR" b="1" dirty="0" err="1" smtClean="0"/>
              <a:t>of</a:t>
            </a:r>
            <a:r>
              <a:rPr lang="pt-BR" b="1" dirty="0" smtClean="0"/>
              <a:t> </a:t>
            </a:r>
            <a:r>
              <a:rPr lang="pt-BR" b="1" dirty="0" err="1" smtClean="0"/>
              <a:t>defferentially</a:t>
            </a:r>
            <a:r>
              <a:rPr lang="pt-BR" b="1" dirty="0" smtClean="0"/>
              <a:t> </a:t>
            </a:r>
            <a:r>
              <a:rPr lang="pt-BR" b="1" dirty="0" err="1" smtClean="0"/>
              <a:t>methylated</a:t>
            </a:r>
            <a:r>
              <a:rPr lang="pt-BR" b="1" dirty="0" smtClean="0"/>
              <a:t> </a:t>
            </a:r>
            <a:r>
              <a:rPr lang="pt-BR" b="1" dirty="0" err="1" smtClean="0"/>
              <a:t>regions</a:t>
            </a:r>
            <a:r>
              <a:rPr lang="pt-BR" b="1" dirty="0" smtClean="0"/>
              <a:t> (DMR)</a:t>
            </a:r>
            <a:endParaRPr lang="pt-BR" b="1" dirty="0"/>
          </a:p>
          <a:p>
            <a:pPr algn="just"/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915" y="4837380"/>
            <a:ext cx="5342509" cy="1975996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130789"/>
            <a:ext cx="5342400" cy="1299009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532167"/>
            <a:ext cx="5342400" cy="18329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015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2232248"/>
          </a:xfrm>
        </p:spPr>
        <p:txBody>
          <a:bodyPr>
            <a:noAutofit/>
          </a:bodyPr>
          <a:lstStyle/>
          <a:p>
            <a:pPr algn="just"/>
            <a:r>
              <a:rPr lang="en-US" dirty="0"/>
              <a:t>Therefore, the development of this project will add new layers of information to the </a:t>
            </a:r>
            <a:r>
              <a:rPr lang="en-US" dirty="0" smtClean="0"/>
              <a:t>results of the other projects </a:t>
            </a:r>
            <a:r>
              <a:rPr lang="en-US" dirty="0" smtClean="0"/>
              <a:t>allowing </a:t>
            </a:r>
            <a:r>
              <a:rPr lang="en-US" dirty="0"/>
              <a:t>the enrichment of the information to be used in breeding and animal selection</a:t>
            </a:r>
            <a:r>
              <a:rPr lang="en-US" dirty="0" smtClean="0"/>
              <a:t>.</a:t>
            </a:r>
          </a:p>
          <a:p>
            <a:pPr marL="0" indent="0" algn="just">
              <a:buNone/>
            </a:pPr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pt-BR" dirty="0"/>
          </a:p>
          <a:p>
            <a:pPr algn="just"/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692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4400" dirty="0" smtClean="0"/>
              <a:t>Obrigada!!!</a:t>
            </a:r>
            <a:endParaRPr lang="pt-BR" sz="440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17A1E-1498-4AE5-B59D-CE9DBB4D1948}" type="slidenum">
              <a:rPr lang="pt-BR" smtClean="0"/>
              <a:t>7</a:t>
            </a:fld>
            <a:endParaRPr lang="pt-BR"/>
          </a:p>
        </p:txBody>
      </p:sp>
      <p:pic>
        <p:nvPicPr>
          <p:cNvPr id="2050" name="Picture 2" descr="https://upload.wikimedia.org/wikipedia/commons/thumb/1/10/Palmeiras_logo.svg/2000px-Palmeiras_logo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52936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5549</TotalTime>
  <Words>183</Words>
  <Application>Microsoft Office PowerPoint</Application>
  <PresentationFormat>Apresentação na tela (4:3)</PresentationFormat>
  <Paragraphs>74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    Projects:  Variations in genomic methylation profile related to meat tenderness and feed efficiency in beef cattle Nellore      Methylome and allele specific expression in Nellore with extreme fenotype for feed efficiency     </vt:lpstr>
      <vt:lpstr>Goals</vt:lpstr>
      <vt:lpstr>Apresentação do PowerPoint</vt:lpstr>
      <vt:lpstr>Material and Methods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Projeto de Doutorado  Avaliação da expressão alelo específica (EAE) e da metilação diferencial em genes associados ao consumo alimentar residual (CAR) em animais Nelore por meio da análise do transcriptoma e do metiloma.</dc:title>
  <dc:creator>Marina</dc:creator>
  <cp:lastModifiedBy>Marina</cp:lastModifiedBy>
  <cp:revision>219</cp:revision>
  <dcterms:created xsi:type="dcterms:W3CDTF">2015-04-19T23:45:42Z</dcterms:created>
  <dcterms:modified xsi:type="dcterms:W3CDTF">2015-10-14T03:54:00Z</dcterms:modified>
</cp:coreProperties>
</file>