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7"/>
  </p:notesMasterIdLst>
  <p:sldIdLst>
    <p:sldId id="256" r:id="rId3"/>
    <p:sldId id="257" r:id="rId4"/>
    <p:sldId id="258" r:id="rId5"/>
    <p:sldId id="286" r:id="rId6"/>
    <p:sldId id="273" r:id="rId7"/>
    <p:sldId id="287" r:id="rId8"/>
    <p:sldId id="272" r:id="rId9"/>
    <p:sldId id="259" r:id="rId10"/>
    <p:sldId id="277" r:id="rId11"/>
    <p:sldId id="288" r:id="rId12"/>
    <p:sldId id="278" r:id="rId13"/>
    <p:sldId id="289" r:id="rId14"/>
    <p:sldId id="276" r:id="rId15"/>
    <p:sldId id="275" r:id="rId16"/>
    <p:sldId id="274" r:id="rId17"/>
    <p:sldId id="260" r:id="rId18"/>
    <p:sldId id="261" r:id="rId19"/>
    <p:sldId id="262" r:id="rId20"/>
    <p:sldId id="285" r:id="rId21"/>
    <p:sldId id="263" r:id="rId22"/>
    <p:sldId id="290" r:id="rId23"/>
    <p:sldId id="265" r:id="rId24"/>
    <p:sldId id="267" r:id="rId25"/>
    <p:sldId id="264" r:id="rId26"/>
    <p:sldId id="268" r:id="rId27"/>
    <p:sldId id="269" r:id="rId28"/>
    <p:sldId id="292" r:id="rId29"/>
    <p:sldId id="280" r:id="rId30"/>
    <p:sldId id="291" r:id="rId31"/>
    <p:sldId id="281" r:id="rId32"/>
    <p:sldId id="282" r:id="rId33"/>
    <p:sldId id="271" r:id="rId34"/>
    <p:sldId id="279" r:id="rId35"/>
    <p:sldId id="284" r:id="rId3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AAEB5-28B5-43A1-A31C-621A6CD832F9}" type="doc">
      <dgm:prSet loTypeId="urn:microsoft.com/office/officeart/2005/8/layout/process2" loCatId="process" qsTypeId="urn:microsoft.com/office/officeart/2005/8/quickstyle/3d1" qsCatId="3D" csTypeId="urn:microsoft.com/office/officeart/2005/8/colors/accent3_4" csCatId="accent3" phldr="1"/>
      <dgm:spPr/>
    </dgm:pt>
    <dgm:pt modelId="{33D3402A-917B-4AEA-B0C7-1A88DEC6ED56}">
      <dgm:prSet phldrT="[Texto]" custT="1"/>
      <dgm:spPr/>
      <dgm:t>
        <a:bodyPr/>
        <a:lstStyle/>
        <a:p>
          <a:endParaRPr lang="pt-BR" sz="1600" dirty="0" smtClean="0"/>
        </a:p>
        <a:p>
          <a:r>
            <a:rPr lang="pt-BR" sz="1600" dirty="0" smtClean="0"/>
            <a:t>n = 9</a:t>
          </a:r>
        </a:p>
        <a:p>
          <a:r>
            <a:rPr lang="pt-BR" sz="1600" dirty="0" smtClean="0"/>
            <a:t>( 8 animais de uma central e 1 de outra – Japão) </a:t>
          </a:r>
        </a:p>
        <a:p>
          <a:r>
            <a:rPr lang="pt-BR" sz="1600" dirty="0" smtClean="0"/>
            <a:t>Touros da raça Holandesa</a:t>
          </a:r>
        </a:p>
        <a:p>
          <a:endParaRPr lang="pt-BR" sz="1800" dirty="0"/>
        </a:p>
      </dgm:t>
    </dgm:pt>
    <dgm:pt modelId="{B7F76304-F30F-400E-9A1B-40ACAE42DE1A}" type="parTrans" cxnId="{743C9443-8209-4745-838C-3CC781C6B649}">
      <dgm:prSet/>
      <dgm:spPr/>
      <dgm:t>
        <a:bodyPr/>
        <a:lstStyle/>
        <a:p>
          <a:endParaRPr lang="pt-BR"/>
        </a:p>
      </dgm:t>
    </dgm:pt>
    <dgm:pt modelId="{58A9954D-1834-4940-8F0F-2CB8E772D5AB}" type="sibTrans" cxnId="{743C9443-8209-4745-838C-3CC781C6B649}">
      <dgm:prSet/>
      <dgm:spPr/>
      <dgm:t>
        <a:bodyPr/>
        <a:lstStyle/>
        <a:p>
          <a:endParaRPr lang="pt-BR"/>
        </a:p>
      </dgm:t>
    </dgm:pt>
    <dgm:pt modelId="{7D0C9090-8ABE-4D1D-81C5-F5862485C2E0}">
      <dgm:prSet phldrT="[Texto]" custT="1"/>
      <dgm:spPr/>
      <dgm:t>
        <a:bodyPr/>
        <a:lstStyle/>
        <a:p>
          <a:r>
            <a:rPr lang="pt-BR" sz="1600" dirty="0" smtClean="0"/>
            <a:t>1 a 2 coletas por semana – vagina artificial </a:t>
          </a:r>
        </a:p>
        <a:p>
          <a:r>
            <a:rPr lang="pt-BR" sz="1600" dirty="0" smtClean="0"/>
            <a:t>2 a 3 ejaculados por dia</a:t>
          </a:r>
          <a:endParaRPr lang="pt-BR" sz="1600" dirty="0"/>
        </a:p>
      </dgm:t>
    </dgm:pt>
    <dgm:pt modelId="{29FD215D-CC5F-40F9-9C6D-295D48F2DF95}" type="parTrans" cxnId="{32410A00-8C56-4C95-8B79-509AB7A766FE}">
      <dgm:prSet/>
      <dgm:spPr/>
      <dgm:t>
        <a:bodyPr/>
        <a:lstStyle/>
        <a:p>
          <a:endParaRPr lang="pt-BR"/>
        </a:p>
      </dgm:t>
    </dgm:pt>
    <dgm:pt modelId="{BA95F633-4E09-465B-9A21-5E9EB8A07633}" type="sibTrans" cxnId="{32410A00-8C56-4C95-8B79-509AB7A766FE}">
      <dgm:prSet/>
      <dgm:spPr/>
      <dgm:t>
        <a:bodyPr/>
        <a:lstStyle/>
        <a:p>
          <a:endParaRPr lang="pt-BR"/>
        </a:p>
      </dgm:t>
    </dgm:pt>
    <dgm:pt modelId="{A43D731B-3795-4D4A-BE75-80DFF7B384D2}">
      <dgm:prSet phldrT="[Texto]" custT="1"/>
      <dgm:spPr/>
      <dgm:t>
        <a:bodyPr/>
        <a:lstStyle/>
        <a:p>
          <a:r>
            <a:rPr lang="pt-BR" sz="1600" dirty="0" smtClean="0"/>
            <a:t>4 meses de coleta</a:t>
          </a:r>
          <a:endParaRPr lang="pt-BR" sz="1600" dirty="0"/>
        </a:p>
      </dgm:t>
    </dgm:pt>
    <dgm:pt modelId="{A6BC9C82-6313-4159-82CB-B72061820748}" type="parTrans" cxnId="{16A93154-9B8A-4E91-9F87-A179864A16DC}">
      <dgm:prSet/>
      <dgm:spPr/>
      <dgm:t>
        <a:bodyPr/>
        <a:lstStyle/>
        <a:p>
          <a:endParaRPr lang="pt-BR"/>
        </a:p>
      </dgm:t>
    </dgm:pt>
    <dgm:pt modelId="{4B2B2A62-3800-4A53-8DFF-39844FD6ECCB}" type="sibTrans" cxnId="{16A93154-9B8A-4E91-9F87-A179864A16DC}">
      <dgm:prSet/>
      <dgm:spPr/>
      <dgm:t>
        <a:bodyPr/>
        <a:lstStyle/>
        <a:p>
          <a:endParaRPr lang="pt-BR"/>
        </a:p>
      </dgm:t>
    </dgm:pt>
    <dgm:pt modelId="{D0DE2F4F-8B27-4FEF-8DC7-37E316B56515}" type="pres">
      <dgm:prSet presAssocID="{CF5AAEB5-28B5-43A1-A31C-621A6CD832F9}" presName="linearFlow" presStyleCnt="0">
        <dgm:presLayoutVars>
          <dgm:resizeHandles val="exact"/>
        </dgm:presLayoutVars>
      </dgm:prSet>
      <dgm:spPr/>
    </dgm:pt>
    <dgm:pt modelId="{E8CEA548-902C-427E-A73F-01E9AB9B4DB4}" type="pres">
      <dgm:prSet presAssocID="{33D3402A-917B-4AEA-B0C7-1A88DEC6ED56}" presName="node" presStyleLbl="node1" presStyleIdx="0" presStyleCnt="3" custScaleX="131380" custScaleY="21396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9E2445-8BC6-49D8-BBB8-0329DD9DB8EF}" type="pres">
      <dgm:prSet presAssocID="{58A9954D-1834-4940-8F0F-2CB8E772D5AB}" presName="sibTrans" presStyleLbl="sibTrans2D1" presStyleIdx="0" presStyleCnt="2"/>
      <dgm:spPr/>
      <dgm:t>
        <a:bodyPr/>
        <a:lstStyle/>
        <a:p>
          <a:endParaRPr lang="pt-BR"/>
        </a:p>
      </dgm:t>
    </dgm:pt>
    <dgm:pt modelId="{E8834476-352D-441F-968C-66F53BEF9637}" type="pres">
      <dgm:prSet presAssocID="{58A9954D-1834-4940-8F0F-2CB8E772D5AB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C18B073E-E3A4-45D9-B6D7-5805D9ED7BF0}" type="pres">
      <dgm:prSet presAssocID="{7D0C9090-8ABE-4D1D-81C5-F5862485C2E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60E622-5967-4B2D-A65F-07F1F3B10CC1}" type="pres">
      <dgm:prSet presAssocID="{BA95F633-4E09-465B-9A21-5E9EB8A07633}" presName="sibTrans" presStyleLbl="sibTrans2D1" presStyleIdx="1" presStyleCnt="2"/>
      <dgm:spPr/>
      <dgm:t>
        <a:bodyPr/>
        <a:lstStyle/>
        <a:p>
          <a:endParaRPr lang="pt-BR"/>
        </a:p>
      </dgm:t>
    </dgm:pt>
    <dgm:pt modelId="{7E7B1A63-861D-4576-9C44-4F1E5EDD3173}" type="pres">
      <dgm:prSet presAssocID="{BA95F633-4E09-465B-9A21-5E9EB8A07633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7CE24F06-2F4F-44A7-BDB9-17D53B4A1F68}" type="pres">
      <dgm:prSet presAssocID="{A43D731B-3795-4D4A-BE75-80DFF7B384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6A93154-9B8A-4E91-9F87-A179864A16DC}" srcId="{CF5AAEB5-28B5-43A1-A31C-621A6CD832F9}" destId="{A43D731B-3795-4D4A-BE75-80DFF7B384D2}" srcOrd="2" destOrd="0" parTransId="{A6BC9C82-6313-4159-82CB-B72061820748}" sibTransId="{4B2B2A62-3800-4A53-8DFF-39844FD6ECCB}"/>
    <dgm:cxn modelId="{934E4814-0ED5-4C1F-935A-C81C2A510D25}" type="presOf" srcId="{BA95F633-4E09-465B-9A21-5E9EB8A07633}" destId="{F860E622-5967-4B2D-A65F-07F1F3B10CC1}" srcOrd="0" destOrd="0" presId="urn:microsoft.com/office/officeart/2005/8/layout/process2"/>
    <dgm:cxn modelId="{2B74CF3B-980C-4A3D-97EB-58EC9BEE865B}" type="presOf" srcId="{CF5AAEB5-28B5-43A1-A31C-621A6CD832F9}" destId="{D0DE2F4F-8B27-4FEF-8DC7-37E316B56515}" srcOrd="0" destOrd="0" presId="urn:microsoft.com/office/officeart/2005/8/layout/process2"/>
    <dgm:cxn modelId="{32410A00-8C56-4C95-8B79-509AB7A766FE}" srcId="{CF5AAEB5-28B5-43A1-A31C-621A6CD832F9}" destId="{7D0C9090-8ABE-4D1D-81C5-F5862485C2E0}" srcOrd="1" destOrd="0" parTransId="{29FD215D-CC5F-40F9-9C6D-295D48F2DF95}" sibTransId="{BA95F633-4E09-465B-9A21-5E9EB8A07633}"/>
    <dgm:cxn modelId="{82E2ED9A-AE65-4148-BCDE-9F63B83AB678}" type="presOf" srcId="{33D3402A-917B-4AEA-B0C7-1A88DEC6ED56}" destId="{E8CEA548-902C-427E-A73F-01E9AB9B4DB4}" srcOrd="0" destOrd="0" presId="urn:microsoft.com/office/officeart/2005/8/layout/process2"/>
    <dgm:cxn modelId="{57CA3707-9CFD-4693-A81F-5BDE5821D96D}" type="presOf" srcId="{58A9954D-1834-4940-8F0F-2CB8E772D5AB}" destId="{E8834476-352D-441F-968C-66F53BEF9637}" srcOrd="1" destOrd="0" presId="urn:microsoft.com/office/officeart/2005/8/layout/process2"/>
    <dgm:cxn modelId="{93BAE53A-A3E8-4B98-95D5-13CA778598E2}" type="presOf" srcId="{BA95F633-4E09-465B-9A21-5E9EB8A07633}" destId="{7E7B1A63-861D-4576-9C44-4F1E5EDD3173}" srcOrd="1" destOrd="0" presId="urn:microsoft.com/office/officeart/2005/8/layout/process2"/>
    <dgm:cxn modelId="{08CE00C9-1FFD-4400-8AE5-83938103BA33}" type="presOf" srcId="{A43D731B-3795-4D4A-BE75-80DFF7B384D2}" destId="{7CE24F06-2F4F-44A7-BDB9-17D53B4A1F68}" srcOrd="0" destOrd="0" presId="urn:microsoft.com/office/officeart/2005/8/layout/process2"/>
    <dgm:cxn modelId="{F28B8544-A4C5-4894-AB72-5058417779C5}" type="presOf" srcId="{7D0C9090-8ABE-4D1D-81C5-F5862485C2E0}" destId="{C18B073E-E3A4-45D9-B6D7-5805D9ED7BF0}" srcOrd="0" destOrd="0" presId="urn:microsoft.com/office/officeart/2005/8/layout/process2"/>
    <dgm:cxn modelId="{743C9443-8209-4745-838C-3CC781C6B649}" srcId="{CF5AAEB5-28B5-43A1-A31C-621A6CD832F9}" destId="{33D3402A-917B-4AEA-B0C7-1A88DEC6ED56}" srcOrd="0" destOrd="0" parTransId="{B7F76304-F30F-400E-9A1B-40ACAE42DE1A}" sibTransId="{58A9954D-1834-4940-8F0F-2CB8E772D5AB}"/>
    <dgm:cxn modelId="{05CAA12E-23BE-4E17-B51C-12204F90A921}" type="presOf" srcId="{58A9954D-1834-4940-8F0F-2CB8E772D5AB}" destId="{E49E2445-8BC6-49D8-BBB8-0329DD9DB8EF}" srcOrd="0" destOrd="0" presId="urn:microsoft.com/office/officeart/2005/8/layout/process2"/>
    <dgm:cxn modelId="{AB76D054-A489-414A-9E6D-8470122725A5}" type="presParOf" srcId="{D0DE2F4F-8B27-4FEF-8DC7-37E316B56515}" destId="{E8CEA548-902C-427E-A73F-01E9AB9B4DB4}" srcOrd="0" destOrd="0" presId="urn:microsoft.com/office/officeart/2005/8/layout/process2"/>
    <dgm:cxn modelId="{F078D165-98C8-4930-AE96-C657FB781E79}" type="presParOf" srcId="{D0DE2F4F-8B27-4FEF-8DC7-37E316B56515}" destId="{E49E2445-8BC6-49D8-BBB8-0329DD9DB8EF}" srcOrd="1" destOrd="0" presId="urn:microsoft.com/office/officeart/2005/8/layout/process2"/>
    <dgm:cxn modelId="{9AC68BD4-AA8B-44F9-804F-FB486D34BEED}" type="presParOf" srcId="{E49E2445-8BC6-49D8-BBB8-0329DD9DB8EF}" destId="{E8834476-352D-441F-968C-66F53BEF9637}" srcOrd="0" destOrd="0" presId="urn:microsoft.com/office/officeart/2005/8/layout/process2"/>
    <dgm:cxn modelId="{0C92D374-22DB-47B5-BA6F-FB155F943903}" type="presParOf" srcId="{D0DE2F4F-8B27-4FEF-8DC7-37E316B56515}" destId="{C18B073E-E3A4-45D9-B6D7-5805D9ED7BF0}" srcOrd="2" destOrd="0" presId="urn:microsoft.com/office/officeart/2005/8/layout/process2"/>
    <dgm:cxn modelId="{3FD7343F-8D23-41D8-A175-C96F93CDF842}" type="presParOf" srcId="{D0DE2F4F-8B27-4FEF-8DC7-37E316B56515}" destId="{F860E622-5967-4B2D-A65F-07F1F3B10CC1}" srcOrd="3" destOrd="0" presId="urn:microsoft.com/office/officeart/2005/8/layout/process2"/>
    <dgm:cxn modelId="{23C04052-B2EF-48DC-B6B1-C3D4CBE75BBE}" type="presParOf" srcId="{F860E622-5967-4B2D-A65F-07F1F3B10CC1}" destId="{7E7B1A63-861D-4576-9C44-4F1E5EDD3173}" srcOrd="0" destOrd="0" presId="urn:microsoft.com/office/officeart/2005/8/layout/process2"/>
    <dgm:cxn modelId="{561833D5-51D3-4BB4-B106-470B953025A1}" type="presParOf" srcId="{D0DE2F4F-8B27-4FEF-8DC7-37E316B56515}" destId="{7CE24F06-2F4F-44A7-BDB9-17D53B4A1F68}" srcOrd="4" destOrd="0" presId="urn:microsoft.com/office/officeart/2005/8/layout/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ECFC5C-5730-490F-93B8-85ABC15D04BF}" type="doc">
      <dgm:prSet loTypeId="urn:microsoft.com/office/officeart/2005/8/layout/process2" loCatId="process" qsTypeId="urn:microsoft.com/office/officeart/2005/8/quickstyle/3d1" qsCatId="3D" csTypeId="urn:microsoft.com/office/officeart/2005/8/colors/accent3_3" csCatId="accent3" phldr="1"/>
      <dgm:spPr/>
    </dgm:pt>
    <dgm:pt modelId="{6CD6A862-B48E-403A-820A-F04FBBE61DF1}">
      <dgm:prSet phldrT="[Texto]" custT="1"/>
      <dgm:spPr/>
      <dgm:t>
        <a:bodyPr/>
        <a:lstStyle/>
        <a:p>
          <a:r>
            <a:rPr lang="pt-BR" sz="1600" dirty="0" smtClean="0"/>
            <a:t>Todas as avaliações foram realizadas, incluindo </a:t>
          </a:r>
          <a:r>
            <a:rPr lang="pt-BR" sz="1600" dirty="0" err="1" smtClean="0"/>
            <a:t>Mot</a:t>
          </a:r>
          <a:r>
            <a:rPr lang="pt-BR" sz="1600" dirty="0" smtClean="0"/>
            <a:t>. </a:t>
          </a:r>
          <a:r>
            <a:rPr lang="pt-BR" sz="1600" dirty="0" err="1" smtClean="0"/>
            <a:t>Prog</a:t>
          </a:r>
          <a:r>
            <a:rPr lang="pt-BR" sz="1600" dirty="0" smtClean="0"/>
            <a:t> e [ ] </a:t>
          </a:r>
          <a:endParaRPr lang="pt-BR" sz="1600" dirty="0"/>
        </a:p>
      </dgm:t>
    </dgm:pt>
    <dgm:pt modelId="{FAAAE5C3-898F-45C0-A8D2-E484B0F4136B}" type="parTrans" cxnId="{28949258-FD45-4ECF-81D9-0CA7717E8973}">
      <dgm:prSet/>
      <dgm:spPr/>
      <dgm:t>
        <a:bodyPr/>
        <a:lstStyle/>
        <a:p>
          <a:endParaRPr lang="pt-BR" sz="1600"/>
        </a:p>
      </dgm:t>
    </dgm:pt>
    <dgm:pt modelId="{6172003C-14BE-47F9-B333-C5279A1339E5}" type="sibTrans" cxnId="{28949258-FD45-4ECF-81D9-0CA7717E8973}">
      <dgm:prSet custT="1"/>
      <dgm:spPr/>
      <dgm:t>
        <a:bodyPr/>
        <a:lstStyle/>
        <a:p>
          <a:endParaRPr lang="pt-BR" sz="1600"/>
        </a:p>
      </dgm:t>
    </dgm:pt>
    <dgm:pt modelId="{B72D4D38-1957-434B-8817-6F8476DB1BF8}">
      <dgm:prSet phldrT="[Texto]" custT="1"/>
      <dgm:spPr/>
      <dgm:t>
        <a:bodyPr/>
        <a:lstStyle/>
        <a:p>
          <a:r>
            <a:rPr lang="pt-BR" sz="1600" dirty="0" smtClean="0">
              <a:sym typeface="Wingdings" pitchFamily="2" charset="2"/>
            </a:rPr>
            <a:t>amostras foram congeladas</a:t>
          </a:r>
          <a:endParaRPr lang="pt-BR" sz="1600" dirty="0"/>
        </a:p>
      </dgm:t>
    </dgm:pt>
    <dgm:pt modelId="{1BBA8C07-D6BB-429F-9F10-A785C7B1CB0D}" type="parTrans" cxnId="{493E89C8-F883-4766-AF03-EB90588E038F}">
      <dgm:prSet/>
      <dgm:spPr/>
      <dgm:t>
        <a:bodyPr/>
        <a:lstStyle/>
        <a:p>
          <a:endParaRPr lang="pt-BR" sz="1600"/>
        </a:p>
      </dgm:t>
    </dgm:pt>
    <dgm:pt modelId="{61500901-D0B8-4E0A-870D-B5CA840D5EDB}" type="sibTrans" cxnId="{493E89C8-F883-4766-AF03-EB90588E038F}">
      <dgm:prSet custT="1"/>
      <dgm:spPr/>
      <dgm:t>
        <a:bodyPr/>
        <a:lstStyle/>
        <a:p>
          <a:endParaRPr lang="pt-BR" sz="1600"/>
        </a:p>
      </dgm:t>
    </dgm:pt>
    <dgm:pt modelId="{76FB0247-7C8C-400E-9C54-728634748746}" type="pres">
      <dgm:prSet presAssocID="{5FECFC5C-5730-490F-93B8-85ABC15D04BF}" presName="linearFlow" presStyleCnt="0">
        <dgm:presLayoutVars>
          <dgm:resizeHandles val="exact"/>
        </dgm:presLayoutVars>
      </dgm:prSet>
      <dgm:spPr/>
    </dgm:pt>
    <dgm:pt modelId="{240EB6F5-E8D9-4CED-9EA8-9355DB57240F}" type="pres">
      <dgm:prSet presAssocID="{6CD6A862-B48E-403A-820A-F04FBBE61DF1}" presName="node" presStyleLbl="node1" presStyleIdx="0" presStyleCnt="2" custScaleX="121409" custScaleY="71326" custLinFactNeighborX="-22508" custLinFactNeighborY="-4866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B580FA-2B18-4B34-BBF8-D9111D549FD8}" type="pres">
      <dgm:prSet presAssocID="{6172003C-14BE-47F9-B333-C5279A1339E5}" presName="sibTrans" presStyleLbl="sibTrans2D1" presStyleIdx="0" presStyleCnt="1"/>
      <dgm:spPr/>
      <dgm:t>
        <a:bodyPr/>
        <a:lstStyle/>
        <a:p>
          <a:endParaRPr lang="pt-BR"/>
        </a:p>
      </dgm:t>
    </dgm:pt>
    <dgm:pt modelId="{A65515E7-6F69-49EA-A546-C56E621F9C04}" type="pres">
      <dgm:prSet presAssocID="{6172003C-14BE-47F9-B333-C5279A1339E5}" presName="connectorText" presStyleLbl="sibTrans2D1" presStyleIdx="0" presStyleCnt="1"/>
      <dgm:spPr/>
      <dgm:t>
        <a:bodyPr/>
        <a:lstStyle/>
        <a:p>
          <a:endParaRPr lang="pt-BR"/>
        </a:p>
      </dgm:t>
    </dgm:pt>
    <dgm:pt modelId="{8F7590D1-658D-441B-B4B7-A1B3B50E031F}" type="pres">
      <dgm:prSet presAssocID="{B72D4D38-1957-434B-8817-6F8476DB1BF8}" presName="node" presStyleLbl="node1" presStyleIdx="1" presStyleCnt="2" custScaleX="620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87187C7-1C7F-4FA7-961D-A16277F71DE6}" type="presOf" srcId="{6172003C-14BE-47F9-B333-C5279A1339E5}" destId="{9CB580FA-2B18-4B34-BBF8-D9111D549FD8}" srcOrd="0" destOrd="0" presId="urn:microsoft.com/office/officeart/2005/8/layout/process2"/>
    <dgm:cxn modelId="{0236795A-5127-4993-9681-AF186A8D31B5}" type="presOf" srcId="{5FECFC5C-5730-490F-93B8-85ABC15D04BF}" destId="{76FB0247-7C8C-400E-9C54-728634748746}" srcOrd="0" destOrd="0" presId="urn:microsoft.com/office/officeart/2005/8/layout/process2"/>
    <dgm:cxn modelId="{9B808AEC-0672-42DD-820D-8EB9C4F2CA76}" type="presOf" srcId="{6CD6A862-B48E-403A-820A-F04FBBE61DF1}" destId="{240EB6F5-E8D9-4CED-9EA8-9355DB57240F}" srcOrd="0" destOrd="0" presId="urn:microsoft.com/office/officeart/2005/8/layout/process2"/>
    <dgm:cxn modelId="{654B3975-2601-4454-9268-8303CD6C36B1}" type="presOf" srcId="{B72D4D38-1957-434B-8817-6F8476DB1BF8}" destId="{8F7590D1-658D-441B-B4B7-A1B3B50E031F}" srcOrd="0" destOrd="0" presId="urn:microsoft.com/office/officeart/2005/8/layout/process2"/>
    <dgm:cxn modelId="{493E89C8-F883-4766-AF03-EB90588E038F}" srcId="{5FECFC5C-5730-490F-93B8-85ABC15D04BF}" destId="{B72D4D38-1957-434B-8817-6F8476DB1BF8}" srcOrd="1" destOrd="0" parTransId="{1BBA8C07-D6BB-429F-9F10-A785C7B1CB0D}" sibTransId="{61500901-D0B8-4E0A-870D-B5CA840D5EDB}"/>
    <dgm:cxn modelId="{28949258-FD45-4ECF-81D9-0CA7717E8973}" srcId="{5FECFC5C-5730-490F-93B8-85ABC15D04BF}" destId="{6CD6A862-B48E-403A-820A-F04FBBE61DF1}" srcOrd="0" destOrd="0" parTransId="{FAAAE5C3-898F-45C0-A8D2-E484B0F4136B}" sibTransId="{6172003C-14BE-47F9-B333-C5279A1339E5}"/>
    <dgm:cxn modelId="{936F830F-77BA-416C-ADAD-7CFA9296A6A3}" type="presOf" srcId="{6172003C-14BE-47F9-B333-C5279A1339E5}" destId="{A65515E7-6F69-49EA-A546-C56E621F9C04}" srcOrd="1" destOrd="0" presId="urn:microsoft.com/office/officeart/2005/8/layout/process2"/>
    <dgm:cxn modelId="{BD1B0873-7DEC-4516-9B3D-DF309474736E}" type="presParOf" srcId="{76FB0247-7C8C-400E-9C54-728634748746}" destId="{240EB6F5-E8D9-4CED-9EA8-9355DB57240F}" srcOrd="0" destOrd="0" presId="urn:microsoft.com/office/officeart/2005/8/layout/process2"/>
    <dgm:cxn modelId="{C3A241A8-D0FC-4045-BA9F-0F10A6BD41E6}" type="presParOf" srcId="{76FB0247-7C8C-400E-9C54-728634748746}" destId="{9CB580FA-2B18-4B34-BBF8-D9111D549FD8}" srcOrd="1" destOrd="0" presId="urn:microsoft.com/office/officeart/2005/8/layout/process2"/>
    <dgm:cxn modelId="{0B0FA5C2-B5C3-48CC-83C4-8F082F9173E6}" type="presParOf" srcId="{9CB580FA-2B18-4B34-BBF8-D9111D549FD8}" destId="{A65515E7-6F69-49EA-A546-C56E621F9C04}" srcOrd="0" destOrd="0" presId="urn:microsoft.com/office/officeart/2005/8/layout/process2"/>
    <dgm:cxn modelId="{5E5F3A54-E1E6-4B75-B198-210BB1BEFEA5}" type="presParOf" srcId="{76FB0247-7C8C-400E-9C54-728634748746}" destId="{8F7590D1-658D-441B-B4B7-A1B3B50E031F}" srcOrd="2" destOrd="0" presId="urn:microsoft.com/office/officeart/2005/8/layout/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C874D0-4BA7-4D0A-9410-13725DBA7621}" type="doc">
      <dgm:prSet loTypeId="urn:microsoft.com/office/officeart/2005/8/layout/cycle7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E84907DD-0689-4C2A-9CF8-885DDE227BCC}">
      <dgm:prSet phldrT="[Texto]" custT="1"/>
      <dgm:spPr/>
      <dgm:t>
        <a:bodyPr/>
        <a:lstStyle/>
        <a:p>
          <a:r>
            <a:rPr lang="pt-BR" sz="1600" dirty="0" smtClean="0">
              <a:sym typeface="Wingdings" pitchFamily="2" charset="2"/>
            </a:rPr>
            <a:t>Animais que apresentaram </a:t>
          </a:r>
          <a:r>
            <a:rPr lang="pt-BR" sz="1600" dirty="0" err="1" smtClean="0">
              <a:sym typeface="Wingdings" pitchFamily="2" charset="2"/>
            </a:rPr>
            <a:t>Mot</a:t>
          </a:r>
          <a:r>
            <a:rPr lang="pt-BR" sz="1600" dirty="0" smtClean="0">
              <a:sym typeface="Wingdings" pitchFamily="2" charset="2"/>
            </a:rPr>
            <a:t> &lt; 60% ( in natura) ou &lt; 30% (congelado) foram classificados como “pobre” QS   n= 5</a:t>
          </a:r>
          <a:endParaRPr lang="pt-BR" sz="1600" dirty="0"/>
        </a:p>
      </dgm:t>
    </dgm:pt>
    <dgm:pt modelId="{4C8AE794-54E9-4757-9D2B-EAB3D4F3A69E}" type="parTrans" cxnId="{5F172CFC-47E6-4F10-BA0F-16129487B00B}">
      <dgm:prSet/>
      <dgm:spPr/>
      <dgm:t>
        <a:bodyPr/>
        <a:lstStyle/>
        <a:p>
          <a:endParaRPr lang="pt-BR"/>
        </a:p>
      </dgm:t>
    </dgm:pt>
    <dgm:pt modelId="{2CC10E35-9961-494C-BFE2-B4A49B9959BD}" type="sibTrans" cxnId="{5F172CFC-47E6-4F10-BA0F-16129487B00B}">
      <dgm:prSet/>
      <dgm:spPr/>
      <dgm:t>
        <a:bodyPr/>
        <a:lstStyle/>
        <a:p>
          <a:endParaRPr lang="pt-BR"/>
        </a:p>
      </dgm:t>
    </dgm:pt>
    <dgm:pt modelId="{9323E264-4CB6-4DB4-B1EB-C543016E33D2}">
      <dgm:prSet phldrT="[Texto]" custT="1"/>
      <dgm:spPr/>
      <dgm:t>
        <a:bodyPr/>
        <a:lstStyle/>
        <a:p>
          <a:r>
            <a:rPr lang="pt-BR" sz="1600" dirty="0" smtClean="0">
              <a:sym typeface="Wingdings" pitchFamily="2" charset="2"/>
            </a:rPr>
            <a:t>3 deles (5 – 7 anos) </a:t>
          </a:r>
          <a:endParaRPr lang="pt-BR" sz="1600" dirty="0"/>
        </a:p>
      </dgm:t>
    </dgm:pt>
    <dgm:pt modelId="{BAF0915F-71D4-4C29-9288-DEB90C0E322F}" type="parTrans" cxnId="{C6D4F27F-4ADC-45F9-AA2A-786589B78092}">
      <dgm:prSet/>
      <dgm:spPr/>
      <dgm:t>
        <a:bodyPr/>
        <a:lstStyle/>
        <a:p>
          <a:endParaRPr lang="pt-BR"/>
        </a:p>
      </dgm:t>
    </dgm:pt>
    <dgm:pt modelId="{B98B1D56-F673-4563-8899-FA97B11C04EC}" type="sibTrans" cxnId="{C6D4F27F-4ADC-45F9-AA2A-786589B78092}">
      <dgm:prSet/>
      <dgm:spPr/>
      <dgm:t>
        <a:bodyPr/>
        <a:lstStyle/>
        <a:p>
          <a:endParaRPr lang="pt-BR"/>
        </a:p>
      </dgm:t>
    </dgm:pt>
    <dgm:pt modelId="{5F65468C-3092-4EFA-965F-8AB94E1C150E}">
      <dgm:prSet phldrT="[Texto]" custT="1"/>
      <dgm:spPr/>
      <dgm:t>
        <a:bodyPr/>
        <a:lstStyle/>
        <a:p>
          <a:r>
            <a:rPr lang="pt-BR" sz="1600" dirty="0" smtClean="0">
              <a:sym typeface="Wingdings" pitchFamily="2" charset="2"/>
            </a:rPr>
            <a:t>2 desses animais eram jovens (1,5 – 2,5 anos) </a:t>
          </a:r>
          <a:endParaRPr lang="pt-BR" sz="1600" dirty="0"/>
        </a:p>
      </dgm:t>
    </dgm:pt>
    <dgm:pt modelId="{C440CA37-C579-4D49-8588-D03125D78DCF}" type="parTrans" cxnId="{0D460431-62F6-46B9-9DC3-89C3329702AF}">
      <dgm:prSet/>
      <dgm:spPr/>
      <dgm:t>
        <a:bodyPr/>
        <a:lstStyle/>
        <a:p>
          <a:endParaRPr lang="pt-BR"/>
        </a:p>
      </dgm:t>
    </dgm:pt>
    <dgm:pt modelId="{7FE0AE73-E71A-49C6-80DD-43580FE1B5D7}" type="sibTrans" cxnId="{0D460431-62F6-46B9-9DC3-89C3329702AF}">
      <dgm:prSet/>
      <dgm:spPr/>
      <dgm:t>
        <a:bodyPr/>
        <a:lstStyle/>
        <a:p>
          <a:endParaRPr lang="pt-BR"/>
        </a:p>
      </dgm:t>
    </dgm:pt>
    <dgm:pt modelId="{67A9ADFF-461C-4626-A90E-FDF36F9A9441}" type="pres">
      <dgm:prSet presAssocID="{D7C874D0-4BA7-4D0A-9410-13725DBA76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12E14C7-3156-4DFB-A3B3-1A0554F7DB1E}" type="pres">
      <dgm:prSet presAssocID="{E84907DD-0689-4C2A-9CF8-885DDE227BCC}" presName="node" presStyleLbl="node1" presStyleIdx="0" presStyleCnt="3" custScaleX="265285" custScaleY="13717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3A1994-7296-4127-9742-4A4D8077E5C8}" type="pres">
      <dgm:prSet presAssocID="{2CC10E35-9961-494C-BFE2-B4A49B9959BD}" presName="sibTrans" presStyleLbl="sibTrans2D1" presStyleIdx="0" presStyleCnt="3"/>
      <dgm:spPr/>
      <dgm:t>
        <a:bodyPr/>
        <a:lstStyle/>
        <a:p>
          <a:endParaRPr lang="pt-BR"/>
        </a:p>
      </dgm:t>
    </dgm:pt>
    <dgm:pt modelId="{27317514-1DFC-4D73-91D4-CC7FD84C1070}" type="pres">
      <dgm:prSet presAssocID="{2CC10E35-9961-494C-BFE2-B4A49B9959BD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A710A3C5-086B-4B15-9841-E6ACA8E3058A}" type="pres">
      <dgm:prSet presAssocID="{9323E264-4CB6-4DB4-B1EB-C543016E33D2}" presName="node" presStyleLbl="node1" presStyleIdx="1" presStyleCnt="3" custScaleX="10364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C4CD3F-BE98-4030-A150-28A0F83C837A}" type="pres">
      <dgm:prSet presAssocID="{B98B1D56-F673-4563-8899-FA97B11C04EC}" presName="sibTrans" presStyleLbl="sibTrans2D1" presStyleIdx="1" presStyleCnt="3"/>
      <dgm:spPr/>
      <dgm:t>
        <a:bodyPr/>
        <a:lstStyle/>
        <a:p>
          <a:endParaRPr lang="pt-BR"/>
        </a:p>
      </dgm:t>
    </dgm:pt>
    <dgm:pt modelId="{9697A7DC-E18E-40EE-B389-D33550E9AEE8}" type="pres">
      <dgm:prSet presAssocID="{B98B1D56-F673-4563-8899-FA97B11C04EC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49AA3B8D-F1F8-4772-ACD9-53676CD7E51E}" type="pres">
      <dgm:prSet presAssocID="{5F65468C-3092-4EFA-965F-8AB94E1C150E}" presName="node" presStyleLbl="node1" presStyleIdx="2" presStyleCnt="3" custScaleX="1324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FC44CF-3D5F-4711-97D4-2E0D7EFC9376}" type="pres">
      <dgm:prSet presAssocID="{7FE0AE73-E71A-49C6-80DD-43580FE1B5D7}" presName="sibTrans" presStyleLbl="sibTrans2D1" presStyleIdx="2" presStyleCnt="3"/>
      <dgm:spPr/>
      <dgm:t>
        <a:bodyPr/>
        <a:lstStyle/>
        <a:p>
          <a:endParaRPr lang="pt-BR"/>
        </a:p>
      </dgm:t>
    </dgm:pt>
    <dgm:pt modelId="{A44C9D14-DA7C-41DD-BDB2-29DA81A61509}" type="pres">
      <dgm:prSet presAssocID="{7FE0AE73-E71A-49C6-80DD-43580FE1B5D7}" presName="connectorText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8D500C3C-3366-4AC8-B3EE-2F05983CFB0C}" type="presOf" srcId="{2CC10E35-9961-494C-BFE2-B4A49B9959BD}" destId="{27317514-1DFC-4D73-91D4-CC7FD84C1070}" srcOrd="1" destOrd="0" presId="urn:microsoft.com/office/officeart/2005/8/layout/cycle7"/>
    <dgm:cxn modelId="{E4F5C657-8B25-46C9-A66C-6050FAADDF8C}" type="presOf" srcId="{D7C874D0-4BA7-4D0A-9410-13725DBA7621}" destId="{67A9ADFF-461C-4626-A90E-FDF36F9A9441}" srcOrd="0" destOrd="0" presId="urn:microsoft.com/office/officeart/2005/8/layout/cycle7"/>
    <dgm:cxn modelId="{CBB40BB7-6E47-4656-B6E5-12DEEE443D62}" type="presOf" srcId="{B98B1D56-F673-4563-8899-FA97B11C04EC}" destId="{FCC4CD3F-BE98-4030-A150-28A0F83C837A}" srcOrd="0" destOrd="0" presId="urn:microsoft.com/office/officeart/2005/8/layout/cycle7"/>
    <dgm:cxn modelId="{5F172CFC-47E6-4F10-BA0F-16129487B00B}" srcId="{D7C874D0-4BA7-4D0A-9410-13725DBA7621}" destId="{E84907DD-0689-4C2A-9CF8-885DDE227BCC}" srcOrd="0" destOrd="0" parTransId="{4C8AE794-54E9-4757-9D2B-EAB3D4F3A69E}" sibTransId="{2CC10E35-9961-494C-BFE2-B4A49B9959BD}"/>
    <dgm:cxn modelId="{6C80BEC5-C121-4F35-BB3C-2F80B9E8085A}" type="presOf" srcId="{E84907DD-0689-4C2A-9CF8-885DDE227BCC}" destId="{F12E14C7-3156-4DFB-A3B3-1A0554F7DB1E}" srcOrd="0" destOrd="0" presId="urn:microsoft.com/office/officeart/2005/8/layout/cycle7"/>
    <dgm:cxn modelId="{0D460431-62F6-46B9-9DC3-89C3329702AF}" srcId="{D7C874D0-4BA7-4D0A-9410-13725DBA7621}" destId="{5F65468C-3092-4EFA-965F-8AB94E1C150E}" srcOrd="2" destOrd="0" parTransId="{C440CA37-C579-4D49-8588-D03125D78DCF}" sibTransId="{7FE0AE73-E71A-49C6-80DD-43580FE1B5D7}"/>
    <dgm:cxn modelId="{09C9A1EB-8F36-45BF-93ED-22A1AA933826}" type="presOf" srcId="{9323E264-4CB6-4DB4-B1EB-C543016E33D2}" destId="{A710A3C5-086B-4B15-9841-E6ACA8E3058A}" srcOrd="0" destOrd="0" presId="urn:microsoft.com/office/officeart/2005/8/layout/cycle7"/>
    <dgm:cxn modelId="{C6D4F27F-4ADC-45F9-AA2A-786589B78092}" srcId="{D7C874D0-4BA7-4D0A-9410-13725DBA7621}" destId="{9323E264-4CB6-4DB4-B1EB-C543016E33D2}" srcOrd="1" destOrd="0" parTransId="{BAF0915F-71D4-4C29-9288-DEB90C0E322F}" sibTransId="{B98B1D56-F673-4563-8899-FA97B11C04EC}"/>
    <dgm:cxn modelId="{33A62418-E6E8-4E62-A923-ACD4067064A2}" type="presOf" srcId="{7FE0AE73-E71A-49C6-80DD-43580FE1B5D7}" destId="{A44C9D14-DA7C-41DD-BDB2-29DA81A61509}" srcOrd="1" destOrd="0" presId="urn:microsoft.com/office/officeart/2005/8/layout/cycle7"/>
    <dgm:cxn modelId="{A318BAAF-C79F-466E-8A64-6E2FEDBB495B}" type="presOf" srcId="{B98B1D56-F673-4563-8899-FA97B11C04EC}" destId="{9697A7DC-E18E-40EE-B389-D33550E9AEE8}" srcOrd="1" destOrd="0" presId="urn:microsoft.com/office/officeart/2005/8/layout/cycle7"/>
    <dgm:cxn modelId="{931C6997-D92F-4620-83F0-781EE2DD199A}" type="presOf" srcId="{7FE0AE73-E71A-49C6-80DD-43580FE1B5D7}" destId="{95FC44CF-3D5F-4711-97D4-2E0D7EFC9376}" srcOrd="0" destOrd="0" presId="urn:microsoft.com/office/officeart/2005/8/layout/cycle7"/>
    <dgm:cxn modelId="{DD0899A7-4820-43E6-AA27-4869650182AE}" type="presOf" srcId="{5F65468C-3092-4EFA-965F-8AB94E1C150E}" destId="{49AA3B8D-F1F8-4772-ACD9-53676CD7E51E}" srcOrd="0" destOrd="0" presId="urn:microsoft.com/office/officeart/2005/8/layout/cycle7"/>
    <dgm:cxn modelId="{2855F8AA-2248-4CA1-847E-2148EE355A9B}" type="presOf" srcId="{2CC10E35-9961-494C-BFE2-B4A49B9959BD}" destId="{B03A1994-7296-4127-9742-4A4D8077E5C8}" srcOrd="0" destOrd="0" presId="urn:microsoft.com/office/officeart/2005/8/layout/cycle7"/>
    <dgm:cxn modelId="{BE66CD1E-D4E7-4D17-8BBB-DE0767814366}" type="presParOf" srcId="{67A9ADFF-461C-4626-A90E-FDF36F9A9441}" destId="{F12E14C7-3156-4DFB-A3B3-1A0554F7DB1E}" srcOrd="0" destOrd="0" presId="urn:microsoft.com/office/officeart/2005/8/layout/cycle7"/>
    <dgm:cxn modelId="{1C226DB4-18FF-4198-AB24-10BF5120AA4A}" type="presParOf" srcId="{67A9ADFF-461C-4626-A90E-FDF36F9A9441}" destId="{B03A1994-7296-4127-9742-4A4D8077E5C8}" srcOrd="1" destOrd="0" presId="urn:microsoft.com/office/officeart/2005/8/layout/cycle7"/>
    <dgm:cxn modelId="{61023E2D-62AE-4136-B3BC-EEA7959040DD}" type="presParOf" srcId="{B03A1994-7296-4127-9742-4A4D8077E5C8}" destId="{27317514-1DFC-4D73-91D4-CC7FD84C1070}" srcOrd="0" destOrd="0" presId="urn:microsoft.com/office/officeart/2005/8/layout/cycle7"/>
    <dgm:cxn modelId="{931E30ED-CCCD-4C4B-821E-A9B1F0AFFEE3}" type="presParOf" srcId="{67A9ADFF-461C-4626-A90E-FDF36F9A9441}" destId="{A710A3C5-086B-4B15-9841-E6ACA8E3058A}" srcOrd="2" destOrd="0" presId="urn:microsoft.com/office/officeart/2005/8/layout/cycle7"/>
    <dgm:cxn modelId="{E0E3FBD0-EF27-4C2E-90B6-6DDD5A82DE4C}" type="presParOf" srcId="{67A9ADFF-461C-4626-A90E-FDF36F9A9441}" destId="{FCC4CD3F-BE98-4030-A150-28A0F83C837A}" srcOrd="3" destOrd="0" presId="urn:microsoft.com/office/officeart/2005/8/layout/cycle7"/>
    <dgm:cxn modelId="{6304E73C-9A9C-468D-9721-D06CEC9E3059}" type="presParOf" srcId="{FCC4CD3F-BE98-4030-A150-28A0F83C837A}" destId="{9697A7DC-E18E-40EE-B389-D33550E9AEE8}" srcOrd="0" destOrd="0" presId="urn:microsoft.com/office/officeart/2005/8/layout/cycle7"/>
    <dgm:cxn modelId="{C946AC2E-D7E7-4F8F-91B6-06EA4FE3B1AC}" type="presParOf" srcId="{67A9ADFF-461C-4626-A90E-FDF36F9A9441}" destId="{49AA3B8D-F1F8-4772-ACD9-53676CD7E51E}" srcOrd="4" destOrd="0" presId="urn:microsoft.com/office/officeart/2005/8/layout/cycle7"/>
    <dgm:cxn modelId="{CEF44352-715F-42FF-A459-1F87861594C0}" type="presParOf" srcId="{67A9ADFF-461C-4626-A90E-FDF36F9A9441}" destId="{95FC44CF-3D5F-4711-97D4-2E0D7EFC9376}" srcOrd="5" destOrd="0" presId="urn:microsoft.com/office/officeart/2005/8/layout/cycle7"/>
    <dgm:cxn modelId="{DE4C3BDE-0FEF-46E4-9444-21F81865EA15}" type="presParOf" srcId="{95FC44CF-3D5F-4711-97D4-2E0D7EFC9376}" destId="{A44C9D14-DA7C-41DD-BDB2-29DA81A61509}" srcOrd="0" destOrd="0" presId="urn:microsoft.com/office/officeart/2005/8/layout/cycle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E8700-70B3-438E-8284-7A2C7D7AADF8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B85FD-BCE6-4421-A5EE-BB51E79AE6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B85FD-BCE6-4421-A5EE-BB51E79AE6F0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dirty="0" err="1" smtClean="0"/>
              <a:t>espermatogônias</a:t>
            </a:r>
            <a:r>
              <a:rPr lang="pt-BR" sz="1200" dirty="0" smtClean="0"/>
              <a:t>, </a:t>
            </a:r>
            <a:r>
              <a:rPr lang="pt-BR" sz="1200" dirty="0" err="1" smtClean="0"/>
              <a:t>espermatócitos</a:t>
            </a:r>
            <a:r>
              <a:rPr lang="pt-BR" sz="1200" dirty="0" smtClean="0"/>
              <a:t> e </a:t>
            </a:r>
            <a:r>
              <a:rPr lang="pt-BR" sz="1200" dirty="0" err="1" smtClean="0"/>
              <a:t>espermátides</a:t>
            </a:r>
            <a:r>
              <a:rPr lang="pt-BR" sz="1200" dirty="0" smtClean="0"/>
              <a:t> = </a:t>
            </a:r>
            <a:r>
              <a:rPr lang="pt-BR" sz="1200" dirty="0" err="1" smtClean="0"/>
              <a:t>céls</a:t>
            </a:r>
            <a:r>
              <a:rPr lang="pt-BR" sz="1200" dirty="0" smtClean="0"/>
              <a:t> imaturas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B85FD-BCE6-4421-A5EE-BB51E79AE6F0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err="1" smtClean="0"/>
              <a:t>thawing</a:t>
            </a:r>
            <a:r>
              <a:rPr lang="pt-BR" dirty="0" smtClean="0"/>
              <a:t> : descongelamento </a:t>
            </a:r>
          </a:p>
          <a:p>
            <a:r>
              <a:rPr lang="pt-BR" dirty="0" err="1" smtClean="0"/>
              <a:t>Average</a:t>
            </a:r>
            <a:r>
              <a:rPr lang="pt-BR" dirty="0" smtClean="0"/>
              <a:t>: média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B85FD-BCE6-4421-A5EE-BB51E79AE6F0}" type="slidenum">
              <a:rPr lang="pt-BR" smtClean="0"/>
              <a:pPr/>
              <a:t>24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err="1" smtClean="0"/>
              <a:t>Increment</a:t>
            </a:r>
            <a:r>
              <a:rPr lang="pt-BR" dirty="0" smtClean="0"/>
              <a:t> = aumento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B85FD-BCE6-4421-A5EE-BB51E79AE6F0}" type="slidenum">
              <a:rPr lang="pt-BR" smtClean="0"/>
              <a:pPr/>
              <a:t>26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Pico de testosterona é atingido 3 </a:t>
            </a:r>
            <a:r>
              <a:rPr lang="pt-BR" dirty="0" err="1" smtClean="0"/>
              <a:t>hrs</a:t>
            </a:r>
            <a:r>
              <a:rPr lang="pt-BR" dirty="0" smtClean="0"/>
              <a:t> após o tratamento</a:t>
            </a:r>
          </a:p>
          <a:p>
            <a:r>
              <a:rPr lang="pt-BR" dirty="0" smtClean="0"/>
              <a:t>Aumento</a:t>
            </a:r>
            <a:r>
              <a:rPr lang="pt-BR" baseline="0" dirty="0" smtClean="0"/>
              <a:t> foi maior no grupo controle!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B85FD-BCE6-4421-A5EE-BB51E79AE6F0}" type="slidenum">
              <a:rPr lang="pt-BR" smtClean="0"/>
              <a:pPr/>
              <a:t>28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aromatase</a:t>
            </a:r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enzima que converte a testosterona em estradiol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B85FD-BCE6-4421-A5EE-BB51E79AE6F0}" type="slidenum">
              <a:rPr lang="pt-BR" smtClean="0"/>
              <a:pPr/>
              <a:t>30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50D9DE8-05C3-462F-93DD-8EF70DA0A8D2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9949850-DB33-4EA5-A218-601ACF612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8.gif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Resultado de imagem para pintura touro"/>
          <p:cNvPicPr>
            <a:picLocks noChangeAspect="1" noChangeArrowheads="1"/>
          </p:cNvPicPr>
          <p:nvPr/>
        </p:nvPicPr>
        <p:blipFill>
          <a:blip r:embed="rId3">
            <a:lum bright="40000" contrast="40000"/>
          </a:blip>
          <a:srcRect b="7758"/>
          <a:stretch>
            <a:fillRect/>
          </a:stretch>
        </p:blipFill>
        <p:spPr bwMode="auto">
          <a:xfrm>
            <a:off x="0" y="1071546"/>
            <a:ext cx="9144000" cy="5786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1071546"/>
            <a:ext cx="8929718" cy="1214446"/>
          </a:xfrm>
        </p:spPr>
        <p:txBody>
          <a:bodyPr>
            <a:noAutofit/>
          </a:bodyPr>
          <a:lstStyle/>
          <a:p>
            <a:r>
              <a:rPr lang="pt-BR" sz="4000" b="1" dirty="0" smtClean="0"/>
              <a:t>Círculo de Estudos 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2000" dirty="0" smtClean="0"/>
              <a:t> </a:t>
            </a:r>
            <a:r>
              <a:rPr lang="pt-BR" sz="2000" i="1" dirty="0" smtClean="0"/>
              <a:t>Laboratório de Reprodução Animal - Embrapa Pecuária Sudeste</a:t>
            </a:r>
            <a:endParaRPr lang="pt-BR" sz="2000" i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5429264"/>
            <a:ext cx="7486680" cy="1042998"/>
          </a:xfrm>
        </p:spPr>
        <p:txBody>
          <a:bodyPr>
            <a:normAutofit/>
          </a:bodyPr>
          <a:lstStyle/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Docente: Dr. Alexandre </a:t>
            </a:r>
            <a:r>
              <a:rPr lang="pt-BR" sz="1600" b="1" dirty="0" err="1" smtClean="0">
                <a:solidFill>
                  <a:schemeClr val="tx1"/>
                </a:solidFill>
              </a:rPr>
              <a:t>Rossetto</a:t>
            </a:r>
            <a:r>
              <a:rPr lang="pt-BR" sz="1600" b="1" dirty="0" smtClean="0">
                <a:solidFill>
                  <a:schemeClr val="tx1"/>
                </a:solidFill>
              </a:rPr>
              <a:t> Garcia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Discente: </a:t>
            </a:r>
            <a:r>
              <a:rPr lang="pt-BR" sz="1600" b="1" dirty="0" err="1" smtClean="0">
                <a:solidFill>
                  <a:schemeClr val="tx1"/>
                </a:solidFill>
              </a:rPr>
              <a:t>Narian</a:t>
            </a:r>
            <a:r>
              <a:rPr lang="pt-BR" sz="1600" b="1" dirty="0" smtClean="0">
                <a:solidFill>
                  <a:schemeClr val="tx1"/>
                </a:solidFill>
              </a:rPr>
              <a:t> </a:t>
            </a:r>
            <a:r>
              <a:rPr lang="pt-BR" sz="1600" b="1" dirty="0" err="1" smtClean="0">
                <a:solidFill>
                  <a:schemeClr val="tx1"/>
                </a:solidFill>
              </a:rPr>
              <a:t>Romanello</a:t>
            </a:r>
            <a:r>
              <a:rPr lang="pt-BR" sz="1600" b="1" dirty="0" smtClean="0">
                <a:solidFill>
                  <a:schemeClr val="tx1"/>
                </a:solidFill>
              </a:rPr>
              <a:t> 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57686" y="6396335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/>
              <a:t>São Carlos</a:t>
            </a:r>
          </a:p>
          <a:p>
            <a:pPr algn="ctr"/>
            <a:r>
              <a:rPr lang="pt-BR" sz="1200" dirty="0" smtClean="0"/>
              <a:t>2016</a:t>
            </a:r>
            <a:endParaRPr lang="pt-BR" sz="12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/>
          <a:srcRect l="14824" t="11718" r="15995" b="67774"/>
          <a:stretch>
            <a:fillRect/>
          </a:stretch>
        </p:blipFill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m 5" descr="logo-ufpa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86776" y="5643578"/>
            <a:ext cx="85722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500042"/>
            <a:ext cx="749808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1600" dirty="0" smtClean="0">
                <a:latin typeface="Calibri"/>
                <a:sym typeface="Wingdings" pitchFamily="2" charset="2"/>
              </a:rPr>
              <a:t>Resultados: </a:t>
            </a:r>
          </a:p>
          <a:p>
            <a:r>
              <a:rPr lang="pt-BR" sz="1600" dirty="0" smtClean="0">
                <a:latin typeface="Calibri"/>
                <a:sym typeface="Wingdings" pitchFamily="2" charset="2"/>
              </a:rPr>
              <a:t>↑ de 1,5 °C</a:t>
            </a:r>
          </a:p>
          <a:p>
            <a:r>
              <a:rPr lang="pt-BR" sz="1600" dirty="0" smtClean="0">
                <a:latin typeface="Calibri"/>
                <a:sym typeface="Wingdings" pitchFamily="2" charset="2"/>
              </a:rPr>
              <a:t>Após algumas semanas &gt;&gt; testículo críptico (oculto) apresentou ↓ tamanho do que o controle contralateral;</a:t>
            </a:r>
          </a:p>
          <a:p>
            <a:r>
              <a:rPr lang="pt-BR" sz="1600" dirty="0" smtClean="0">
                <a:latin typeface="Calibri"/>
                <a:sym typeface="Wingdings" pitchFamily="2" charset="2"/>
              </a:rPr>
              <a:t>População de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sptzs</a:t>
            </a:r>
            <a:r>
              <a:rPr lang="pt-BR" sz="1600" dirty="0" smtClean="0">
                <a:latin typeface="Calibri"/>
                <a:sym typeface="Wingdings" pitchFamily="2" charset="2"/>
              </a:rPr>
              <a:t> da  cauda do epidídimo do testículo oculto foi reduzida;</a:t>
            </a:r>
          </a:p>
          <a:p>
            <a:endParaRPr lang="pt-BR" sz="1600" dirty="0" smtClean="0">
              <a:latin typeface="Calibri"/>
              <a:sym typeface="Wingdings" pitchFamily="2" charset="2"/>
            </a:endParaRPr>
          </a:p>
          <a:p>
            <a:r>
              <a:rPr lang="pt-BR" sz="1600" dirty="0" smtClean="0">
                <a:latin typeface="Calibri"/>
                <a:sym typeface="Wingdings" pitchFamily="2" charset="2"/>
              </a:rPr>
              <a:t> Contudo, alguns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sptzs</a:t>
            </a:r>
            <a:r>
              <a:rPr lang="pt-BR" sz="1600" dirty="0" smtClean="0">
                <a:latin typeface="Calibri"/>
                <a:sym typeface="Wingdings" pitchFamily="2" charset="2"/>
              </a:rPr>
              <a:t> apresentaram boa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motilidade</a:t>
            </a:r>
            <a:r>
              <a:rPr lang="pt-BR" sz="1600" dirty="0" smtClean="0">
                <a:latin typeface="Calibri"/>
                <a:sym typeface="Wingdings" pitchFamily="2" charset="2"/>
              </a:rPr>
              <a:t> e morfologia normal  sugerindo que os efeitos da elevação moderada de T possivelmente podem variar de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cél</a:t>
            </a:r>
            <a:r>
              <a:rPr lang="pt-BR" sz="1600" dirty="0" smtClean="0">
                <a:latin typeface="Calibri"/>
                <a:sym typeface="Wingdings" pitchFamily="2" charset="2"/>
              </a:rPr>
              <a:t>. p/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cél</a:t>
            </a:r>
            <a:r>
              <a:rPr lang="pt-BR" sz="1600" dirty="0" smtClean="0">
                <a:latin typeface="Calibri"/>
                <a:sym typeface="Wingdings" pitchFamily="2" charset="2"/>
              </a:rPr>
              <a:t>. </a:t>
            </a:r>
            <a:endParaRPr lang="pt-BR" sz="1600" dirty="0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1026" name="Picture 2" descr="Resultado de imagem para gif espermatozoid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714752"/>
            <a:ext cx="3333750" cy="1609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Temperatura e o Epidídimo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1600" dirty="0" smtClean="0"/>
              <a:t>Impacto do nível de T devido ao vestuário sobre o epidídimo humano </a:t>
            </a:r>
          </a:p>
          <a:p>
            <a:pPr algn="ctr">
              <a:buNone/>
            </a:pPr>
            <a:endParaRPr lang="pt-BR" sz="1600" dirty="0" smtClean="0"/>
          </a:p>
          <a:p>
            <a:pPr algn="ctr">
              <a:buNone/>
            </a:pPr>
            <a:endParaRPr lang="pt-BR" sz="1600" dirty="0" smtClean="0"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>
                <a:sym typeface="Wingdings" pitchFamily="2" charset="2"/>
              </a:rPr>
              <a:t> </a:t>
            </a:r>
            <a:r>
              <a:rPr lang="pt-BR" sz="1600" dirty="0" smtClean="0"/>
              <a:t>particularmente a região da cauda acelera o transporte de </a:t>
            </a:r>
            <a:r>
              <a:rPr lang="pt-BR" sz="1600" dirty="0" err="1" smtClean="0"/>
              <a:t>sptzs</a:t>
            </a:r>
            <a:r>
              <a:rPr lang="pt-BR" sz="1600" dirty="0" smtClean="0"/>
              <a:t> </a:t>
            </a:r>
            <a:r>
              <a:rPr lang="pt-BR" sz="1600" dirty="0" err="1" smtClean="0"/>
              <a:t>epididimais</a:t>
            </a:r>
            <a:r>
              <a:rPr lang="pt-BR" sz="1600" dirty="0" smtClean="0"/>
              <a:t> e modifica o perfil iônico e protéico do meio caudal </a:t>
            </a:r>
          </a:p>
          <a:p>
            <a:pPr algn="ctr">
              <a:buNone/>
            </a:pPr>
            <a:endParaRPr lang="pt-BR" sz="1600" dirty="0" smtClean="0">
              <a:sym typeface="Wingdings" pitchFamily="2" charset="2"/>
            </a:endParaRPr>
          </a:p>
          <a:p>
            <a:pPr algn="ctr">
              <a:buNone/>
            </a:pPr>
            <a:endParaRPr lang="pt-BR" sz="1600" dirty="0" smtClean="0"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>
                <a:sym typeface="Wingdings" pitchFamily="2" charset="2"/>
              </a:rPr>
              <a:t> </a:t>
            </a:r>
            <a:r>
              <a:rPr lang="pt-BR" sz="1600" dirty="0" smtClean="0"/>
              <a:t> comprometendo sua capacidade de prolongar a viabilidade espermática.</a:t>
            </a:r>
          </a:p>
          <a:p>
            <a:pPr algn="r">
              <a:buNone/>
            </a:pPr>
            <a:r>
              <a:rPr lang="pt-BR" sz="1200" dirty="0" smtClean="0"/>
              <a:t>(BEDFORD, 1978; WONG </a:t>
            </a:r>
            <a:r>
              <a:rPr lang="pt-BR" sz="1200" dirty="0" err="1" smtClean="0"/>
              <a:t>at</a:t>
            </a:r>
            <a:r>
              <a:rPr lang="pt-BR" sz="1200" dirty="0" smtClean="0"/>
              <a:t> al., 1982; ESPONDA </a:t>
            </a:r>
            <a:r>
              <a:rPr lang="pt-BR" sz="1200" dirty="0" err="1" smtClean="0"/>
              <a:t>at</a:t>
            </a:r>
            <a:r>
              <a:rPr lang="pt-BR" sz="1200" dirty="0" smtClean="0"/>
              <a:t> al., 1986; REGALADO at. al., 1993)</a:t>
            </a:r>
          </a:p>
          <a:p>
            <a:pPr algn="r">
              <a:buNone/>
            </a:pPr>
            <a:endParaRPr lang="pt-BR" sz="1200" dirty="0" smtClean="0"/>
          </a:p>
          <a:p>
            <a:endParaRPr lang="pt-BR" sz="1600" dirty="0" smtClean="0"/>
          </a:p>
        </p:txBody>
      </p:sp>
      <p:pic>
        <p:nvPicPr>
          <p:cNvPr id="3891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sp>
        <p:nvSpPr>
          <p:cNvPr id="5" name="Seta para baixo 4"/>
          <p:cNvSpPr/>
          <p:nvPr/>
        </p:nvSpPr>
        <p:spPr>
          <a:xfrm>
            <a:off x="4714876" y="3143248"/>
            <a:ext cx="285752" cy="35719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4714876" y="1857364"/>
            <a:ext cx="285752" cy="35719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357166"/>
            <a:ext cx="7790712" cy="5891234"/>
          </a:xfrm>
        </p:spPr>
        <p:txBody>
          <a:bodyPr>
            <a:normAutofit/>
          </a:bodyPr>
          <a:lstStyle/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 Em ratos, supressão de temperatura do epidídimo reduz o tempo necessário para a capacitação do esperma. </a:t>
            </a:r>
          </a:p>
          <a:p>
            <a:pPr algn="r">
              <a:buNone/>
            </a:pPr>
            <a:r>
              <a:rPr lang="es-ES" sz="1600" dirty="0" smtClean="0"/>
              <a:t>(BEDFORD at al., 1991)</a:t>
            </a:r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A temperatura corporal também reduz o diâmetro e comprimento do ducto e assim a capacidade de armazenamento da cauda. </a:t>
            </a:r>
          </a:p>
          <a:p>
            <a:pPr algn="r">
              <a:buNone/>
            </a:pPr>
            <a:r>
              <a:rPr lang="pt-BR" sz="1600" dirty="0" smtClean="0"/>
              <a:t>(</a:t>
            </a:r>
            <a:r>
              <a:rPr lang="es-ES" sz="1600" dirty="0" smtClean="0"/>
              <a:t>FOLDESY at al., 1982)</a:t>
            </a:r>
          </a:p>
          <a:p>
            <a:endParaRPr lang="pt-BR" sz="1600" dirty="0"/>
          </a:p>
        </p:txBody>
      </p:sp>
      <p:pic>
        <p:nvPicPr>
          <p:cNvPr id="23554" name="Picture 2" descr="Resultado de imagem para ca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4500570"/>
            <a:ext cx="2809863" cy="2105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5000628" y="6357958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Google imagens</a:t>
            </a:r>
            <a:endParaRPr lang="pt-BR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/>
          <a:lstStyle/>
          <a:p>
            <a:r>
              <a:rPr lang="pt-BR" dirty="0" smtClean="0"/>
              <a:t>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142984"/>
            <a:ext cx="7862150" cy="5105416"/>
          </a:xfrm>
        </p:spPr>
        <p:txBody>
          <a:bodyPr>
            <a:normAutofit/>
          </a:bodyPr>
          <a:lstStyle/>
          <a:p>
            <a:r>
              <a:rPr lang="pt-BR" sz="1600" dirty="0" smtClean="0"/>
              <a:t>Elevação de T testicular em modelos animais </a:t>
            </a:r>
            <a:r>
              <a:rPr lang="pt-BR" sz="1600" dirty="0" smtClean="0">
                <a:sym typeface="Wingdings" pitchFamily="2" charset="2"/>
              </a:rPr>
              <a:t> produziu quadro semelhante ao humano contemporâneo;</a:t>
            </a:r>
          </a:p>
          <a:p>
            <a:endParaRPr lang="pt-BR" sz="1600" dirty="0" smtClean="0">
              <a:sym typeface="Wingdings" pitchFamily="2" charset="2"/>
            </a:endParaRPr>
          </a:p>
          <a:p>
            <a:endParaRPr lang="pt-BR" sz="1600" dirty="0" smtClean="0">
              <a:sym typeface="Wingdings" pitchFamily="2" charset="2"/>
            </a:endParaRPr>
          </a:p>
          <a:p>
            <a:endParaRPr lang="pt-BR" sz="1600" dirty="0" smtClean="0">
              <a:sym typeface="Wingdings" pitchFamily="2" charset="2"/>
            </a:endParaRPr>
          </a:p>
          <a:p>
            <a:r>
              <a:rPr lang="pt-BR" sz="1600" dirty="0" smtClean="0"/>
              <a:t>No caso do epidídimo também, suas características funcionais no homem refletem em vários aspectos o estado deprimido trazido pela T corporal em espécies como ratos e coelhos;</a:t>
            </a:r>
          </a:p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Esses resultados experimentais em relação ao testículo e ao epidídimo sugerem fortemente que a qualidade inferior do ejaculado humano relaciona-se, pelo menos em grande parte, ao efeito de uma T escr.  elevada devido ao vestuário.</a:t>
            </a:r>
          </a:p>
          <a:p>
            <a:pPr algn="r">
              <a:buNone/>
            </a:pPr>
            <a:r>
              <a:rPr lang="en-US" sz="1600" dirty="0" smtClean="0"/>
              <a:t>(THONNEAU, at al., 1997; BONDE, 1992)</a:t>
            </a:r>
          </a:p>
          <a:p>
            <a:pPr algn="r">
              <a:buNone/>
            </a:pPr>
            <a:endParaRPr lang="pt-BR" sz="1600" dirty="0" smtClean="0"/>
          </a:p>
          <a:p>
            <a:pPr>
              <a:buNone/>
            </a:pPr>
            <a:endParaRPr lang="pt-BR" sz="1600" dirty="0" smtClean="0"/>
          </a:p>
          <a:p>
            <a:endParaRPr lang="pt-BR" sz="1600" dirty="0"/>
          </a:p>
        </p:txBody>
      </p:sp>
      <p:pic>
        <p:nvPicPr>
          <p:cNvPr id="3891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214290"/>
            <a:ext cx="7790712" cy="6034110"/>
          </a:xfrm>
        </p:spPr>
        <p:txBody>
          <a:bodyPr>
            <a:normAutofit/>
          </a:bodyPr>
          <a:lstStyle/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A maturação e armazenamento de espermatozóides </a:t>
            </a:r>
            <a:r>
              <a:rPr lang="pt-BR" sz="1600" dirty="0" err="1" smtClean="0"/>
              <a:t>epididimais</a:t>
            </a:r>
            <a:r>
              <a:rPr lang="pt-BR" sz="1600" dirty="0" smtClean="0"/>
              <a:t> a temperaturas superiores às normais pode levar a uma maior mortalidade em embriões gerados por esses espermatozóides.</a:t>
            </a:r>
            <a:r>
              <a:rPr lang="en-US" sz="1600" dirty="0" smtClean="0"/>
              <a:t> </a:t>
            </a:r>
          </a:p>
          <a:p>
            <a:pPr algn="r">
              <a:buNone/>
            </a:pPr>
            <a:r>
              <a:rPr lang="en-US" sz="1600" dirty="0" smtClean="0"/>
              <a:t>(MIEUSSET at al. 1992)</a:t>
            </a:r>
          </a:p>
          <a:p>
            <a:endParaRPr lang="pt-BR" sz="1600" dirty="0" smtClean="0"/>
          </a:p>
          <a:p>
            <a:r>
              <a:rPr lang="pt-BR" sz="1600" dirty="0" smtClean="0"/>
              <a:t>Questão a ser estudada </a:t>
            </a:r>
            <a:r>
              <a:rPr lang="pt-BR" sz="1600" dirty="0" smtClean="0">
                <a:sym typeface="Wingdings" pitchFamily="2" charset="2"/>
              </a:rPr>
              <a:t> se os efeitos do calor a longo prazo são inteiramente reversíveis.</a:t>
            </a:r>
          </a:p>
          <a:p>
            <a:pPr algn="r">
              <a:buNone/>
            </a:pPr>
            <a:r>
              <a:rPr lang="pt-BR" sz="1600" dirty="0" smtClean="0">
                <a:sym typeface="Wingdings" pitchFamily="2" charset="2"/>
              </a:rPr>
              <a:t>(SETCHELL, 2006)</a:t>
            </a:r>
            <a:endParaRPr lang="pt-BR" sz="1600" dirty="0" smtClean="0"/>
          </a:p>
          <a:p>
            <a:pPr>
              <a:buNone/>
            </a:pPr>
            <a:endParaRPr lang="pt-BR" sz="1600" dirty="0" smtClean="0"/>
          </a:p>
        </p:txBody>
      </p:sp>
      <p:pic>
        <p:nvPicPr>
          <p:cNvPr id="3891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22530" name="Picture 2" descr="Resultado de imagem para mum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643314"/>
            <a:ext cx="2643206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5286380" y="5643578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Google imagens</a:t>
            </a:r>
            <a:endParaRPr lang="pt-BR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3726" t="25390" r="29722" b="39453"/>
          <a:stretch>
            <a:fillRect/>
          </a:stretch>
        </p:blipFill>
        <p:spPr bwMode="auto">
          <a:xfrm>
            <a:off x="1214414" y="714356"/>
            <a:ext cx="778674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Resumo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214422"/>
            <a:ext cx="7862150" cy="5072098"/>
          </a:xfrm>
        </p:spPr>
        <p:txBody>
          <a:bodyPr>
            <a:normAutofit/>
          </a:bodyPr>
          <a:lstStyle/>
          <a:p>
            <a:r>
              <a:rPr lang="pt-BR" sz="1600" dirty="0" smtClean="0"/>
              <a:t>O presente estudo investigou os níveis basais e as respostas induzidas pelo </a:t>
            </a:r>
            <a:r>
              <a:rPr lang="pt-BR" sz="1600" dirty="0" err="1" smtClean="0"/>
              <a:t>GnRH</a:t>
            </a:r>
            <a:r>
              <a:rPr lang="pt-BR" sz="1600" dirty="0" smtClean="0"/>
              <a:t> da testosterona e estrogênio periféricos em touros Holandeses com baixa qualidade de sêmen.;</a:t>
            </a:r>
          </a:p>
          <a:p>
            <a:endParaRPr lang="pt-BR" sz="1600" dirty="0" smtClean="0"/>
          </a:p>
          <a:p>
            <a:r>
              <a:rPr lang="pt-BR" sz="1600" dirty="0" smtClean="0"/>
              <a:t>Com base nos parâmetros do sêmen, os touros (n = 5) com baixa QS foram selecionados como touros experimentais, e os de boa qualidade de sêmen (n = 4) foram utilizados como touros controle;</a:t>
            </a:r>
          </a:p>
          <a:p>
            <a:endParaRPr lang="pt-BR" sz="1600" dirty="0" smtClean="0"/>
          </a:p>
          <a:p>
            <a:r>
              <a:rPr lang="pt-BR" sz="1600" dirty="0" smtClean="0"/>
              <a:t>Tratamento com </a:t>
            </a:r>
            <a:r>
              <a:rPr lang="pt-BR" sz="1600" dirty="0" err="1" smtClean="0"/>
              <a:t>GnRH</a:t>
            </a:r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 LH, Testosterona e Estradiol foram mensurados;</a:t>
            </a:r>
          </a:p>
          <a:p>
            <a:endParaRPr lang="pt-BR" sz="1600" dirty="0" smtClean="0"/>
          </a:p>
          <a:p>
            <a:r>
              <a:rPr lang="pt-BR" sz="1600" dirty="0" smtClean="0"/>
              <a:t>As concentrações de pré-tratamento foram utilizadas como níveis basais;</a:t>
            </a:r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357166"/>
            <a:ext cx="7862150" cy="5891234"/>
          </a:xfrm>
        </p:spPr>
        <p:txBody>
          <a:bodyPr>
            <a:normAutofit/>
          </a:bodyPr>
          <a:lstStyle/>
          <a:p>
            <a:r>
              <a:rPr lang="pt-BR" sz="1600" dirty="0" smtClean="0"/>
              <a:t>Os incrementos percentuais baseados nos níveis de 0-h foram calculados por touro para cada tempo de amostragem até 5 h de *PGT, e as diferenças foram comparadas entre os grupos experimentais e de controle. </a:t>
            </a:r>
          </a:p>
          <a:p>
            <a:pPr algn="r">
              <a:buNone/>
            </a:pPr>
            <a:r>
              <a:rPr lang="pt-BR" sz="1600" dirty="0" smtClean="0"/>
              <a:t>*PGT:  pós tratamento com </a:t>
            </a:r>
            <a:r>
              <a:rPr lang="pt-BR" sz="1600" dirty="0" err="1" smtClean="0"/>
              <a:t>GnRH</a:t>
            </a:r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As concentrações de PGT de testosterona e as concentrações basais e PGT de Estradiol  foram significativamente menores no grupo experimental;</a:t>
            </a:r>
          </a:p>
          <a:p>
            <a:endParaRPr lang="pt-BR" sz="1600" dirty="0" smtClean="0"/>
          </a:p>
          <a:p>
            <a:r>
              <a:rPr lang="pt-BR" sz="1600" dirty="0" smtClean="0"/>
              <a:t> O nível de testosterona no grupo experimental foi significativamente &lt; de 1 a 5 h PGT do que aqueles no grupo de controle;</a:t>
            </a:r>
          </a:p>
          <a:p>
            <a:endParaRPr lang="pt-BR" sz="1600" dirty="0" smtClean="0"/>
          </a:p>
          <a:p>
            <a:r>
              <a:rPr lang="pt-BR" sz="1600" dirty="0" smtClean="0"/>
              <a:t> Pode-se sugerir que os touros com baixa qualidade de sêmen têm uma resposta menor e tardia à testosterona induzida pela </a:t>
            </a:r>
            <a:r>
              <a:rPr lang="pt-BR" sz="1600" dirty="0" err="1" smtClean="0"/>
              <a:t>adm</a:t>
            </a:r>
            <a:r>
              <a:rPr lang="pt-BR" sz="1600" dirty="0" smtClean="0"/>
              <a:t> de </a:t>
            </a:r>
            <a:r>
              <a:rPr lang="pt-BR" sz="1600" dirty="0" err="1" smtClean="0"/>
              <a:t>GnRH</a:t>
            </a:r>
            <a:r>
              <a:rPr lang="pt-BR" sz="1600" dirty="0" smtClean="0"/>
              <a:t> e também podem ter níveis mais baixos de estrogênio.</a:t>
            </a:r>
          </a:p>
          <a:p>
            <a:endParaRPr lang="pt-BR" sz="1600" dirty="0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18434" name="Picture 2" descr="Resultado de imagem para touro holand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572008"/>
            <a:ext cx="1764328" cy="1214446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7429520" y="5500702"/>
            <a:ext cx="1125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CRV Lagoa</a:t>
            </a:r>
            <a:endParaRPr lang="pt-BR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285860"/>
            <a:ext cx="7862150" cy="4962540"/>
          </a:xfrm>
        </p:spPr>
        <p:txBody>
          <a:bodyPr>
            <a:normAutofit/>
          </a:bodyPr>
          <a:lstStyle/>
          <a:p>
            <a:r>
              <a:rPr lang="pt-BR" sz="1600" dirty="0" smtClean="0"/>
              <a:t>Importância da fertilidade nos touros </a:t>
            </a:r>
            <a:r>
              <a:rPr lang="pt-BR" sz="1600" dirty="0" smtClean="0">
                <a:sym typeface="Wingdings" pitchFamily="2" charset="2"/>
              </a:rPr>
              <a:t> 1:20 MN e milhares na IA;</a:t>
            </a:r>
          </a:p>
          <a:p>
            <a:endParaRPr lang="pt-BR" sz="1600" dirty="0" smtClean="0">
              <a:sym typeface="Wingdings" pitchFamily="2" charset="2"/>
            </a:endParaRPr>
          </a:p>
          <a:p>
            <a:r>
              <a:rPr lang="pt-BR" sz="1600" dirty="0" smtClean="0">
                <a:sym typeface="Wingdings" pitchFamily="2" charset="2"/>
              </a:rPr>
              <a:t>Alguns touros apresentam baixa QS  menor taxa de fertilidade na MN e IA;</a:t>
            </a:r>
          </a:p>
          <a:p>
            <a:endParaRPr lang="pt-BR" sz="1600" dirty="0" smtClean="0">
              <a:sym typeface="Wingdings" pitchFamily="2" charset="2"/>
            </a:endParaRPr>
          </a:p>
          <a:p>
            <a:r>
              <a:rPr lang="pt-BR" sz="1600" dirty="0" smtClean="0">
                <a:sym typeface="Wingdings" pitchFamily="2" charset="2"/>
              </a:rPr>
              <a:t>Estudos recentes abordam a relação da função do estrogênio na regulação da fisiologia do trato reprodutivo do macho  a atividade do estrógeno na espermatogênese implica nas células germinativas, proliferação, diferenciação e no final da maturação das </a:t>
            </a:r>
            <a:r>
              <a:rPr lang="pt-BR" sz="1600" dirty="0" err="1" smtClean="0">
                <a:sym typeface="Wingdings" pitchFamily="2" charset="2"/>
              </a:rPr>
              <a:t>espermátides</a:t>
            </a:r>
            <a:r>
              <a:rPr lang="pt-BR" sz="1600" dirty="0" smtClean="0">
                <a:sym typeface="Wingdings" pitchFamily="2" charset="2"/>
              </a:rPr>
              <a:t>.</a:t>
            </a:r>
          </a:p>
          <a:p>
            <a:endParaRPr lang="pt-BR" sz="1600" dirty="0" smtClean="0">
              <a:sym typeface="Wingdings" pitchFamily="2" charset="2"/>
            </a:endParaRPr>
          </a:p>
          <a:p>
            <a:r>
              <a:rPr lang="pt-BR" sz="1600" dirty="0" smtClean="0">
                <a:sym typeface="Wingdings" pitchFamily="2" charset="2"/>
              </a:rPr>
              <a:t>Outros estudos abordam também a influência do estrogênio na função testicular de touros após a puberdade, na qual pode modular a resposta de </a:t>
            </a:r>
            <a:r>
              <a:rPr lang="pt-BR" sz="1600" dirty="0" err="1" smtClean="0">
                <a:sym typeface="Wingdings" pitchFamily="2" charset="2"/>
              </a:rPr>
              <a:t>motilidade</a:t>
            </a:r>
            <a:r>
              <a:rPr lang="pt-BR" sz="1600" dirty="0" smtClean="0">
                <a:sym typeface="Wingdings" pitchFamily="2" charset="2"/>
              </a:rPr>
              <a:t>;</a:t>
            </a:r>
          </a:p>
          <a:p>
            <a:endParaRPr lang="pt-BR" sz="1600" dirty="0" smtClean="0">
              <a:sym typeface="Wingdings" pitchFamily="2" charset="2"/>
            </a:endParaRPr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 smtClean="0">
                <a:sym typeface="Wingdings" pitchFamily="2" charset="2"/>
              </a:rPr>
              <a:t>O objetivo desse estudo foi avaliar a qualidade seminal de touros Holandeses para identificar quais possuem “pobre” e “boa” QS e comparar entre eles os níveis de Testosterona e Estradiol 17 </a:t>
            </a:r>
            <a:r>
              <a:rPr lang="el-GR" sz="1600" dirty="0" smtClean="0"/>
              <a:t>β</a:t>
            </a:r>
            <a:r>
              <a:rPr lang="pt-BR" sz="1600" dirty="0" smtClean="0"/>
              <a:t> (E</a:t>
            </a:r>
            <a:r>
              <a:rPr lang="pt-BR" sz="1600" baseline="-25000" dirty="0" smtClean="0"/>
              <a:t>2</a:t>
            </a:r>
            <a:r>
              <a:rPr lang="pt-BR" sz="1600" dirty="0" smtClean="0"/>
              <a:t>) após </a:t>
            </a:r>
            <a:r>
              <a:rPr lang="pt-BR" sz="1600" dirty="0" err="1" smtClean="0"/>
              <a:t>adm</a:t>
            </a:r>
            <a:r>
              <a:rPr lang="pt-BR" sz="1600" dirty="0" smtClean="0"/>
              <a:t> de </a:t>
            </a:r>
            <a:r>
              <a:rPr lang="pt-BR" sz="1600" dirty="0" err="1" smtClean="0"/>
              <a:t>GnRh</a:t>
            </a:r>
            <a:r>
              <a:rPr lang="pt-BR" sz="1600" dirty="0" smtClean="0"/>
              <a:t>.</a:t>
            </a:r>
            <a:endParaRPr lang="pt-BR" sz="1600" baseline="-25000" dirty="0" smtClean="0">
              <a:sym typeface="Wingdings" pitchFamily="2" charset="2"/>
            </a:endParaRPr>
          </a:p>
          <a:p>
            <a:endParaRPr lang="pt-BR" sz="1600" dirty="0"/>
          </a:p>
        </p:txBody>
      </p:sp>
      <p:pic>
        <p:nvPicPr>
          <p:cNvPr id="16388" name="Picture 4" descr="Resultado de imagem para quadro touro rode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786190"/>
            <a:ext cx="6059499" cy="3071810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6286512" y="6215082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Google imagens</a:t>
            </a:r>
            <a:endParaRPr lang="pt-B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/>
          <a:srcRect l="8821" t="16797" r="19253" b="36328"/>
          <a:stretch>
            <a:fillRect/>
          </a:stretch>
        </p:blipFill>
        <p:spPr bwMode="auto">
          <a:xfrm>
            <a:off x="1071538" y="1000108"/>
            <a:ext cx="792961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>
            <a:normAutofit/>
          </a:bodyPr>
          <a:lstStyle/>
          <a:p>
            <a:r>
              <a:rPr lang="pt-BR" sz="1600" b="1" i="1" dirty="0" smtClean="0"/>
              <a:t>Animais e avaliação seminal:</a:t>
            </a:r>
          </a:p>
          <a:p>
            <a:endParaRPr lang="pt-BR" sz="1600" i="1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 smtClean="0"/>
          </a:p>
          <a:p>
            <a:endParaRPr lang="pt-BR" sz="1600" dirty="0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graphicFrame>
        <p:nvGraphicFramePr>
          <p:cNvPr id="6" name="Diagrama 5"/>
          <p:cNvGraphicFramePr/>
          <p:nvPr/>
        </p:nvGraphicFramePr>
        <p:xfrm>
          <a:off x="1857356" y="1643050"/>
          <a:ext cx="609600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graphicFrame>
        <p:nvGraphicFramePr>
          <p:cNvPr id="5" name="Diagrama 4"/>
          <p:cNvGraphicFramePr/>
          <p:nvPr/>
        </p:nvGraphicFramePr>
        <p:xfrm>
          <a:off x="1071538" y="214290"/>
          <a:ext cx="2928926" cy="285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a 7"/>
          <p:cNvGraphicFramePr/>
          <p:nvPr/>
        </p:nvGraphicFramePr>
        <p:xfrm>
          <a:off x="4286248" y="1785926"/>
          <a:ext cx="464347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1442" name="Picture 2" descr="Resultado de imagem para gif animado vaca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667625" y="142852"/>
            <a:ext cx="1476375" cy="133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285728"/>
            <a:ext cx="7719274" cy="6357982"/>
          </a:xfrm>
        </p:spPr>
        <p:txBody>
          <a:bodyPr>
            <a:normAutofit/>
          </a:bodyPr>
          <a:lstStyle/>
          <a:p>
            <a:r>
              <a:rPr lang="pt-BR" sz="1600" b="1" i="1" dirty="0" smtClean="0"/>
              <a:t>Tratamento e coleta de sangue:</a:t>
            </a:r>
          </a:p>
          <a:p>
            <a:r>
              <a:rPr lang="pt-BR" sz="1600" dirty="0" smtClean="0"/>
              <a:t>Ambos os grupos foram tratados 1 única vez com </a:t>
            </a:r>
            <a:r>
              <a:rPr lang="pt-BR" sz="1600" dirty="0" err="1" smtClean="0"/>
              <a:t>GnRH</a:t>
            </a:r>
            <a:r>
              <a:rPr lang="pt-BR" sz="1600" dirty="0" smtClean="0"/>
              <a:t> (250 μg de acetato de </a:t>
            </a:r>
            <a:r>
              <a:rPr lang="pt-BR" sz="1600" dirty="0" err="1" smtClean="0"/>
              <a:t>fertirelina</a:t>
            </a:r>
            <a:r>
              <a:rPr lang="pt-BR" sz="1600" dirty="0" smtClean="0"/>
              <a:t> – IM)</a:t>
            </a:r>
          </a:p>
          <a:p>
            <a:r>
              <a:rPr lang="pt-BR" sz="1600" dirty="0" smtClean="0"/>
              <a:t>As amostras de sangue foram colhidas a -1 dia (d), -30 </a:t>
            </a:r>
            <a:r>
              <a:rPr lang="pt-BR" sz="1600" dirty="0" err="1" smtClean="0"/>
              <a:t>min</a:t>
            </a:r>
            <a:r>
              <a:rPr lang="pt-BR" sz="1600" dirty="0" smtClean="0"/>
              <a:t> e 0 h (tratamento) </a:t>
            </a:r>
            <a:r>
              <a:rPr lang="pt-BR" sz="1600" dirty="0" smtClean="0">
                <a:sym typeface="Wingdings" pitchFamily="2" charset="2"/>
              </a:rPr>
              <a:t>  </a:t>
            </a:r>
            <a:r>
              <a:rPr lang="pt-BR" sz="1600" dirty="0" err="1" smtClean="0">
                <a:sym typeface="Wingdings" pitchFamily="2" charset="2"/>
              </a:rPr>
              <a:t>dps</a:t>
            </a:r>
            <a:r>
              <a:rPr lang="pt-BR" sz="1600" dirty="0" smtClean="0">
                <a:sym typeface="Wingdings" pitchFamily="2" charset="2"/>
              </a:rPr>
              <a:t> a cada </a:t>
            </a:r>
            <a:r>
              <a:rPr lang="pt-BR" sz="1600" dirty="0" smtClean="0"/>
              <a:t>30 </a:t>
            </a:r>
            <a:r>
              <a:rPr lang="pt-BR" sz="1600" dirty="0" err="1" smtClean="0"/>
              <a:t>min</a:t>
            </a:r>
            <a:r>
              <a:rPr lang="pt-BR" sz="1600" dirty="0" smtClean="0"/>
              <a:t> durante 5 h </a:t>
            </a:r>
            <a:r>
              <a:rPr lang="pt-BR" sz="1600" dirty="0" smtClean="0">
                <a:sym typeface="Wingdings" pitchFamily="2" charset="2"/>
              </a:rPr>
              <a:t> </a:t>
            </a:r>
            <a:r>
              <a:rPr lang="pt-BR" sz="1600" dirty="0" smtClean="0"/>
              <a:t>1d, 3d e 5d após tratamento com </a:t>
            </a:r>
            <a:r>
              <a:rPr lang="pt-BR" sz="1600" dirty="0" err="1" smtClean="0"/>
              <a:t>GnRH</a:t>
            </a:r>
            <a:r>
              <a:rPr lang="pt-BR" sz="1600" dirty="0" smtClean="0"/>
              <a:t>  </a:t>
            </a:r>
          </a:p>
          <a:p>
            <a:endParaRPr lang="pt-BR" sz="1600" dirty="0" smtClean="0"/>
          </a:p>
          <a:p>
            <a:r>
              <a:rPr lang="pt-BR" sz="1600" dirty="0" smtClean="0"/>
              <a:t>Soro armazenado -30 ºC para posterior avaliação de: LH, Testosterona e E</a:t>
            </a:r>
            <a:r>
              <a:rPr lang="pt-BR" sz="1600" baseline="-25000" dirty="0" smtClean="0"/>
              <a:t>2</a:t>
            </a:r>
          </a:p>
          <a:p>
            <a:endParaRPr lang="pt-BR" sz="1600" baseline="-25000" dirty="0" smtClean="0"/>
          </a:p>
          <a:p>
            <a:r>
              <a:rPr lang="pt-BR" sz="1600" baseline="-25000" dirty="0" smtClean="0"/>
              <a:t> </a:t>
            </a:r>
            <a:r>
              <a:rPr lang="pt-BR" sz="1600" dirty="0" smtClean="0"/>
              <a:t> </a:t>
            </a:r>
            <a:r>
              <a:rPr lang="pt-BR" sz="1600" b="1" i="1" dirty="0" smtClean="0"/>
              <a:t>Ensaios hormonais: </a:t>
            </a:r>
          </a:p>
          <a:p>
            <a:r>
              <a:rPr lang="pt-BR" sz="1600" dirty="0" smtClean="0"/>
              <a:t> [ ] de LH foi mensurada apenas de 4 animais, 2 animais de cada grupo.;</a:t>
            </a:r>
          </a:p>
          <a:p>
            <a:r>
              <a:rPr lang="pt-BR" sz="1600" dirty="0" smtClean="0"/>
              <a:t> Testosterona e o E2 foram mensurados de todos os 9 animais. LH avaliado por RIE</a:t>
            </a:r>
          </a:p>
          <a:p>
            <a:endParaRPr lang="pt-BR" sz="1600" dirty="0" smtClean="0"/>
          </a:p>
          <a:p>
            <a:r>
              <a:rPr lang="pt-BR" sz="1600" b="1" i="1" dirty="0" smtClean="0"/>
              <a:t>Análise Estatística: </a:t>
            </a:r>
          </a:p>
          <a:p>
            <a:r>
              <a:rPr lang="pt-BR" sz="1600" dirty="0" smtClean="0"/>
              <a:t>Parâmetros seminais – Teste t- </a:t>
            </a:r>
            <a:r>
              <a:rPr lang="pt-BR" sz="1600" dirty="0" err="1" smtClean="0"/>
              <a:t>Student</a:t>
            </a:r>
            <a:endParaRPr lang="pt-BR" sz="1600" dirty="0" smtClean="0"/>
          </a:p>
          <a:p>
            <a:r>
              <a:rPr lang="pt-BR" sz="1600" dirty="0" smtClean="0"/>
              <a:t>Testosterona e E2 – medidas repetidas no tempo – ANOVA</a:t>
            </a:r>
          </a:p>
          <a:p>
            <a:r>
              <a:rPr lang="pt-BR" sz="1600" dirty="0" err="1" smtClean="0"/>
              <a:t>Dunnet</a:t>
            </a:r>
            <a:r>
              <a:rPr lang="pt-BR" sz="1600" dirty="0" smtClean="0"/>
              <a:t> – comparação com o controle </a:t>
            </a:r>
          </a:p>
          <a:p>
            <a:r>
              <a:rPr lang="pt-BR" sz="1600" dirty="0" smtClean="0"/>
              <a:t>Para os níveis basais hormonais – </a:t>
            </a:r>
            <a:r>
              <a:rPr lang="pt-BR" sz="1600" dirty="0" err="1" smtClean="0"/>
              <a:t>Wilcoxon</a:t>
            </a:r>
            <a:r>
              <a:rPr lang="pt-BR" sz="1600" dirty="0" smtClean="0"/>
              <a:t>/</a:t>
            </a:r>
            <a:r>
              <a:rPr lang="pt-BR" sz="1600" dirty="0" err="1" smtClean="0"/>
              <a:t>Kruskal-Wallis</a:t>
            </a:r>
            <a:r>
              <a:rPr lang="pt-BR" sz="1600" dirty="0" smtClean="0"/>
              <a:t> </a:t>
            </a:r>
            <a:endParaRPr lang="pt-BR" sz="1200" dirty="0" smtClean="0"/>
          </a:p>
          <a:p>
            <a:r>
              <a:rPr lang="pt-BR" sz="1600" dirty="0" smtClean="0"/>
              <a:t>JMP 5.0.1 software (SAS – </a:t>
            </a:r>
            <a:r>
              <a:rPr lang="pt-BR" sz="1600" dirty="0" err="1" smtClean="0"/>
              <a:t>Institute</a:t>
            </a:r>
            <a:r>
              <a:rPr lang="pt-BR" sz="1600" dirty="0" smtClean="0"/>
              <a:t> </a:t>
            </a:r>
            <a:r>
              <a:rPr lang="pt-BR" sz="1600" dirty="0" err="1" smtClean="0"/>
              <a:t>Japan</a:t>
            </a:r>
            <a:r>
              <a:rPr lang="pt-BR" sz="1600" dirty="0" smtClean="0"/>
              <a:t>)</a:t>
            </a:r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2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baseline="-25000" dirty="0" smtClean="0"/>
          </a:p>
          <a:p>
            <a:endParaRPr lang="pt-BR" sz="1600" dirty="0" smtClean="0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13314" name="Picture 2" descr="Imagem relacionada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4214818"/>
            <a:ext cx="1143000" cy="1285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22511" t="17578" r="35761" b="30664"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7399612" y="6611779"/>
            <a:ext cx="1744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DEVKOTA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2011</a:t>
            </a:r>
            <a:endParaRPr lang="pt-BR" sz="1000" dirty="0"/>
          </a:p>
        </p:txBody>
      </p:sp>
      <p:sp>
        <p:nvSpPr>
          <p:cNvPr id="7" name="Retângulo 6"/>
          <p:cNvSpPr/>
          <p:nvPr/>
        </p:nvSpPr>
        <p:spPr>
          <a:xfrm>
            <a:off x="4572000" y="2000240"/>
            <a:ext cx="221457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7000892" y="2000240"/>
            <a:ext cx="1785950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4786314" y="1357298"/>
            <a:ext cx="1214446" cy="500066"/>
          </a:xfrm>
          <a:prstGeom prst="ellipse">
            <a:avLst/>
          </a:prstGeom>
          <a:noFill/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4857752" y="4214818"/>
            <a:ext cx="1214446" cy="500066"/>
          </a:xfrm>
          <a:prstGeom prst="ellipse">
            <a:avLst/>
          </a:prstGeom>
          <a:noFill/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de seta reta 13"/>
          <p:cNvCxnSpPr/>
          <p:nvPr/>
        </p:nvCxnSpPr>
        <p:spPr>
          <a:xfrm rot="5400000" flipH="1" flipV="1">
            <a:off x="8036743" y="1464455"/>
            <a:ext cx="928694" cy="1588"/>
          </a:xfrm>
          <a:prstGeom prst="straightConnector1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 descr="Resultado de imagem para emoticons entediad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24" y="0"/>
            <a:ext cx="1000133" cy="1000133"/>
          </a:xfrm>
          <a:prstGeom prst="rect">
            <a:avLst/>
          </a:prstGeom>
          <a:noFill/>
        </p:spPr>
      </p:pic>
      <p:sp>
        <p:nvSpPr>
          <p:cNvPr id="16" name="Retângulo 15"/>
          <p:cNvSpPr/>
          <p:nvPr/>
        </p:nvSpPr>
        <p:spPr>
          <a:xfrm>
            <a:off x="7143768" y="4786322"/>
            <a:ext cx="1643074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4714876" y="4786322"/>
            <a:ext cx="221457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1" grpId="0" animBg="1"/>
      <p:bldP spid="11" grpId="1" animBg="1"/>
      <p:bldP spid="12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17569" t="26367" r="31918" b="39453"/>
          <a:stretch>
            <a:fillRect/>
          </a:stretch>
        </p:blipFill>
        <p:spPr bwMode="auto">
          <a:xfrm>
            <a:off x="1071538" y="0"/>
            <a:ext cx="807246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7399612" y="4857760"/>
            <a:ext cx="1744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DEVKOTA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2011</a:t>
            </a:r>
            <a:endParaRPr lang="pt-BR" sz="1000" dirty="0"/>
          </a:p>
        </p:txBody>
      </p:sp>
      <p:sp>
        <p:nvSpPr>
          <p:cNvPr id="11266" name="AutoShape 2" descr="Resultado de imagem para gif animado espermatozoi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268" name="AutoShape 4" descr="Resultado de imagem para gif animado espermatozoi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270" name="AutoShape 6" descr="Resultado de imagem para gif animado espermatozoi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274" name="Picture 10" descr="Resultado de imagem para gif animado espermatozoid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18" y="5500702"/>
            <a:ext cx="2786082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3726" t="12695" r="29722" b="57031"/>
          <a:stretch>
            <a:fillRect/>
          </a:stretch>
        </p:blipFill>
        <p:spPr bwMode="auto">
          <a:xfrm>
            <a:off x="142844" y="1000108"/>
            <a:ext cx="900115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7399612" y="6611779"/>
            <a:ext cx="1744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DEVKOTA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2011</a:t>
            </a:r>
            <a:endParaRPr lang="pt-BR" sz="1000" dirty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2000232" y="4143380"/>
            <a:ext cx="1857388" cy="428628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4357686" y="4143380"/>
            <a:ext cx="2000264" cy="42862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8"/>
          <p:cNvSpPr/>
          <p:nvPr/>
        </p:nvSpPr>
        <p:spPr>
          <a:xfrm>
            <a:off x="6929454" y="4143380"/>
            <a:ext cx="1857388" cy="42862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4357686" y="3714752"/>
            <a:ext cx="2000264" cy="42862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929454" y="3714752"/>
            <a:ext cx="1857388" cy="42862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12628" t="29297" r="58272" b="28711"/>
          <a:stretch>
            <a:fillRect/>
          </a:stretch>
        </p:blipFill>
        <p:spPr bwMode="auto">
          <a:xfrm>
            <a:off x="1357290" y="500042"/>
            <a:ext cx="71438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ta para baixo 4"/>
          <p:cNvSpPr/>
          <p:nvPr/>
        </p:nvSpPr>
        <p:spPr>
          <a:xfrm>
            <a:off x="5286380" y="1142984"/>
            <a:ext cx="428628" cy="500066"/>
          </a:xfrm>
          <a:prstGeom prst="downArrow">
            <a:avLst/>
          </a:prstGeom>
          <a:solidFill>
            <a:srgbClr val="FF0066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286380" y="3929066"/>
            <a:ext cx="428628" cy="428628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2277" t="25390" r="24780" b="18945"/>
          <a:stretch>
            <a:fillRect/>
          </a:stretch>
        </p:blipFill>
        <p:spPr bwMode="auto">
          <a:xfrm>
            <a:off x="1857356" y="1285860"/>
            <a:ext cx="642942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ndulado 6"/>
          <p:cNvSpPr/>
          <p:nvPr/>
        </p:nvSpPr>
        <p:spPr>
          <a:xfrm>
            <a:off x="2786050" y="4929198"/>
            <a:ext cx="785818" cy="285752"/>
          </a:xfrm>
          <a:prstGeom prst="wav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14824" t="29297" r="56179" b="22851"/>
          <a:stretch>
            <a:fillRect/>
          </a:stretch>
        </p:blipFill>
        <p:spPr bwMode="auto">
          <a:xfrm>
            <a:off x="2143108" y="785794"/>
            <a:ext cx="585791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7399612" y="6611779"/>
            <a:ext cx="1744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DEVKOTA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2011</a:t>
            </a:r>
            <a:endParaRPr lang="pt-BR" sz="1000" dirty="0"/>
          </a:p>
        </p:txBody>
      </p:sp>
      <p:sp>
        <p:nvSpPr>
          <p:cNvPr id="6" name="Retângulo 5"/>
          <p:cNvSpPr/>
          <p:nvPr/>
        </p:nvSpPr>
        <p:spPr>
          <a:xfrm>
            <a:off x="5500694" y="1071546"/>
            <a:ext cx="357190" cy="2928958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43375" t="29297" r="28074" b="22851"/>
          <a:stretch>
            <a:fillRect/>
          </a:stretch>
        </p:blipFill>
        <p:spPr bwMode="auto">
          <a:xfrm>
            <a:off x="1714480" y="357166"/>
            <a:ext cx="657229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4" name="Picture 2" descr="Resultado de imagem para gif animado vaca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4686299"/>
            <a:ext cx="1857375" cy="2171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Resumo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>
            <a:normAutofit lnSpcReduction="10000"/>
          </a:bodyPr>
          <a:lstStyle/>
          <a:p>
            <a:r>
              <a:rPr lang="pt-BR" sz="1600" dirty="0" smtClean="0"/>
              <a:t>Homens apresentam: </a:t>
            </a:r>
            <a:r>
              <a:rPr lang="pt-BR" sz="1600" dirty="0" smtClean="0">
                <a:latin typeface="Calibri"/>
              </a:rPr>
              <a:t>↓produção  de </a:t>
            </a:r>
            <a:r>
              <a:rPr lang="pt-BR" sz="1600" dirty="0" err="1" smtClean="0">
                <a:latin typeface="Calibri"/>
              </a:rPr>
              <a:t>sptz</a:t>
            </a:r>
            <a:r>
              <a:rPr lang="pt-BR" sz="1600" dirty="0" smtClean="0">
                <a:latin typeface="Calibri"/>
              </a:rPr>
              <a:t> ↓</a:t>
            </a:r>
            <a:r>
              <a:rPr lang="pt-BR" sz="1600" dirty="0" err="1" smtClean="0">
                <a:latin typeface="Calibri"/>
              </a:rPr>
              <a:t>motilidade</a:t>
            </a:r>
            <a:r>
              <a:rPr lang="pt-BR" sz="1600" dirty="0" smtClean="0">
                <a:latin typeface="Calibri"/>
              </a:rPr>
              <a:t>  ↑patologias </a:t>
            </a:r>
            <a:r>
              <a:rPr lang="pt-BR" sz="1600" dirty="0" smtClean="0">
                <a:latin typeface="Calibri"/>
                <a:sym typeface="Wingdings" pitchFamily="2" charset="2"/>
              </a:rPr>
              <a:t> comparado com outros mamíferos;</a:t>
            </a:r>
          </a:p>
          <a:p>
            <a:endParaRPr lang="pt-BR" sz="1600" dirty="0" smtClean="0">
              <a:latin typeface="Calibri"/>
              <a:sym typeface="Wingdings" pitchFamily="2" charset="2"/>
            </a:endParaRPr>
          </a:p>
          <a:p>
            <a:r>
              <a:rPr lang="pt-BR" sz="1600" dirty="0" smtClean="0">
                <a:latin typeface="Calibri"/>
                <a:sym typeface="Wingdings" pitchFamily="2" charset="2"/>
              </a:rPr>
              <a:t>Temp. – discussão </a:t>
            </a:r>
          </a:p>
          <a:p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>
                <a:latin typeface="Calibri"/>
                <a:sym typeface="Wingdings" pitchFamily="2" charset="2"/>
              </a:rPr>
              <a:t>Experimentos com animais, utilizando “inguinal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clothing</a:t>
            </a:r>
            <a:r>
              <a:rPr lang="pt-BR" sz="1600" dirty="0" smtClean="0">
                <a:latin typeface="Calibri"/>
                <a:sym typeface="Wingdings" pitchFamily="2" charset="2"/>
              </a:rPr>
              <a:t>” </a:t>
            </a:r>
          </a:p>
          <a:p>
            <a:pPr algn="ctr"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>
                <a:latin typeface="Calibri"/>
                <a:sym typeface="Wingdings" pitchFamily="2" charset="2"/>
              </a:rPr>
              <a:t> elevando a  temp. escrotal +4°C  </a:t>
            </a:r>
          </a:p>
          <a:p>
            <a:pPr algn="ctr"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>
                <a:latin typeface="Calibri"/>
                <a:sym typeface="Wingdings" pitchFamily="2" charset="2"/>
              </a:rPr>
              <a:t> resulta em impacto negativo no epitélio germinativo e no epidídimo. </a:t>
            </a:r>
          </a:p>
          <a:p>
            <a:endParaRPr lang="pt-BR" sz="1600" dirty="0" smtClean="0"/>
          </a:p>
          <a:p>
            <a:endParaRPr lang="pt-BR" sz="1600" dirty="0" smtClean="0"/>
          </a:p>
          <a:p>
            <a:endParaRPr lang="pt-BR" sz="1400" dirty="0" smtClean="0"/>
          </a:p>
          <a:p>
            <a:endParaRPr lang="pt-BR" sz="1400" dirty="0" smtClean="0"/>
          </a:p>
          <a:p>
            <a:pPr>
              <a:buNone/>
            </a:pPr>
            <a:r>
              <a:rPr lang="pt-BR" sz="1400" dirty="0" smtClean="0"/>
              <a:t>.</a:t>
            </a:r>
          </a:p>
          <a:p>
            <a:endParaRPr lang="pt-BR" sz="1400" dirty="0" smtClean="0"/>
          </a:p>
          <a:p>
            <a:endParaRPr lang="en-US" sz="1400" dirty="0" smtClean="0"/>
          </a:p>
          <a:p>
            <a:endParaRPr lang="pt-BR" sz="1400" dirty="0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sp>
        <p:nvSpPr>
          <p:cNvPr id="5" name="Seta para baixo 4"/>
          <p:cNvSpPr/>
          <p:nvPr/>
        </p:nvSpPr>
        <p:spPr>
          <a:xfrm>
            <a:off x="4929190" y="3071810"/>
            <a:ext cx="285752" cy="35719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4929190" y="4000504"/>
            <a:ext cx="285752" cy="35719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/>
          </a:bodyPr>
          <a:lstStyle/>
          <a:p>
            <a:r>
              <a:rPr lang="pt-BR" sz="1600" dirty="0" smtClean="0"/>
              <a:t>Atividade da </a:t>
            </a:r>
            <a:r>
              <a:rPr lang="pt-BR" sz="1600" dirty="0" err="1" smtClean="0"/>
              <a:t>Aromatase</a:t>
            </a:r>
            <a:r>
              <a:rPr lang="pt-BR" sz="1600" dirty="0" smtClean="0"/>
              <a:t> </a:t>
            </a:r>
            <a:r>
              <a:rPr lang="pt-BR" sz="1600" dirty="0" smtClean="0">
                <a:sym typeface="Wingdings" pitchFamily="2" charset="2"/>
              </a:rPr>
              <a:t> animais mais velhos</a:t>
            </a:r>
          </a:p>
          <a:p>
            <a:r>
              <a:rPr lang="pt-BR" sz="1600" dirty="0" smtClean="0">
                <a:sym typeface="Wingdings" pitchFamily="2" charset="2"/>
              </a:rPr>
              <a:t>Relacionada com QS</a:t>
            </a:r>
          </a:p>
          <a:p>
            <a:r>
              <a:rPr lang="pt-BR" sz="1600" dirty="0" smtClean="0">
                <a:sym typeface="Wingdings" pitchFamily="2" charset="2"/>
              </a:rPr>
              <a:t>Baixa atividade da </a:t>
            </a:r>
            <a:r>
              <a:rPr lang="pt-BR" sz="1600" dirty="0" err="1" smtClean="0">
                <a:sym typeface="Wingdings" pitchFamily="2" charset="2"/>
              </a:rPr>
              <a:t>aromatase</a:t>
            </a:r>
            <a:r>
              <a:rPr lang="pt-BR" sz="1600" dirty="0" smtClean="0">
                <a:sym typeface="Wingdings" pitchFamily="2" charset="2"/>
              </a:rPr>
              <a:t> &gt;&gt; baixa produção de estrogênio &gt;&gt; baixa </a:t>
            </a:r>
            <a:r>
              <a:rPr lang="pt-BR" sz="1600" dirty="0" err="1" smtClean="0">
                <a:sym typeface="Wingdings" pitchFamily="2" charset="2"/>
              </a:rPr>
              <a:t>motilidade</a:t>
            </a:r>
            <a:endParaRPr lang="pt-BR" sz="1600" dirty="0" smtClean="0">
              <a:sym typeface="Wingdings" pitchFamily="2" charset="2"/>
            </a:endParaRPr>
          </a:p>
          <a:p>
            <a:pPr lvl="1"/>
            <a:r>
              <a:rPr lang="pt-BR" sz="1200" dirty="0" smtClean="0">
                <a:sym typeface="Wingdings" pitchFamily="2" charset="2"/>
              </a:rPr>
              <a:t>Correlação positiva entre E2 e </a:t>
            </a:r>
            <a:r>
              <a:rPr lang="pt-BR" sz="1200" dirty="0" err="1" smtClean="0">
                <a:sym typeface="Wingdings" pitchFamily="2" charset="2"/>
              </a:rPr>
              <a:t>motilidade</a:t>
            </a:r>
            <a:endParaRPr lang="pt-BR" sz="1200" dirty="0"/>
          </a:p>
        </p:txBody>
      </p:sp>
      <p:pic>
        <p:nvPicPr>
          <p:cNvPr id="13314" name="Picture 2" descr="Resultado de imagem para aromatase testosterona estradiol mach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500174"/>
            <a:ext cx="7072362" cy="450057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7399612" y="6611779"/>
            <a:ext cx="1414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 Google Imagens</a:t>
            </a:r>
            <a:endParaRPr lang="pt-B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 smtClean="0"/>
              <a:t>O Pico de Testosterona é atingido após 3h da </a:t>
            </a:r>
            <a:r>
              <a:rPr lang="pt-BR" sz="1600" dirty="0" err="1" smtClean="0"/>
              <a:t>adm</a:t>
            </a:r>
            <a:r>
              <a:rPr lang="pt-BR" sz="1600" dirty="0" smtClean="0"/>
              <a:t> do </a:t>
            </a:r>
            <a:r>
              <a:rPr lang="pt-BR" sz="1600" dirty="0" err="1" smtClean="0"/>
              <a:t>GnRH</a:t>
            </a:r>
            <a:endParaRPr lang="pt-BR" sz="1600" dirty="0" smtClean="0"/>
          </a:p>
          <a:p>
            <a:r>
              <a:rPr lang="pt-BR" sz="1600" dirty="0" smtClean="0"/>
              <a:t>Touros com BQS podem apresentar um atraso nesse pico e taxas menores na [ ] de Testosterona. </a:t>
            </a:r>
            <a:r>
              <a:rPr lang="pt-BR" sz="1600" dirty="0" smtClean="0">
                <a:sym typeface="Wingdings" pitchFamily="2" charset="2"/>
              </a:rPr>
              <a:t> Esses animais também podem apresentar baixos níveis de estrógeno.</a:t>
            </a:r>
            <a:endParaRPr lang="pt-BR" sz="1600" dirty="0" smtClean="0"/>
          </a:p>
          <a:p>
            <a:pPr lvl="1">
              <a:buNone/>
            </a:pPr>
            <a:endParaRPr lang="pt-BR" sz="1200" dirty="0"/>
          </a:p>
        </p:txBody>
      </p:sp>
      <p:pic>
        <p:nvPicPr>
          <p:cNvPr id="5122" name="Picture 2" descr="Resultado de imagem para gif animado vac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786190"/>
            <a:ext cx="2466975" cy="2524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1142984"/>
            <a:ext cx="7790712" cy="5715016"/>
          </a:xfrm>
        </p:spPr>
        <p:txBody>
          <a:bodyPr>
            <a:normAutofit/>
          </a:bodyPr>
          <a:lstStyle/>
          <a:p>
            <a:r>
              <a:rPr lang="en-US" sz="1200" dirty="0" smtClean="0"/>
              <a:t> </a:t>
            </a:r>
            <a:r>
              <a:rPr lang="en-US" sz="1400" dirty="0" err="1" smtClean="0"/>
              <a:t>Setchell</a:t>
            </a:r>
            <a:r>
              <a:rPr lang="en-US" sz="1400" dirty="0" smtClean="0"/>
              <a:t> BP. The effects of heat on the testes of mammals. </a:t>
            </a:r>
            <a:r>
              <a:rPr lang="en-US" sz="1400" dirty="0" err="1" smtClean="0"/>
              <a:t>Anim</a:t>
            </a:r>
            <a:r>
              <a:rPr lang="en-US" sz="1400" dirty="0" smtClean="0"/>
              <a:t> </a:t>
            </a:r>
            <a:r>
              <a:rPr lang="en-US" sz="1400" dirty="0" err="1" smtClean="0"/>
              <a:t>Reprod</a:t>
            </a:r>
            <a:r>
              <a:rPr lang="en-US" sz="1400" dirty="0" smtClean="0"/>
              <a:t> </a:t>
            </a:r>
            <a:r>
              <a:rPr lang="pt-BR" sz="1400" dirty="0" smtClean="0"/>
              <a:t>2006; 3:81–91.</a:t>
            </a:r>
          </a:p>
          <a:p>
            <a:r>
              <a:rPr lang="en-US" sz="1400" dirty="0" err="1" smtClean="0"/>
              <a:t>Durairajanagam</a:t>
            </a:r>
            <a:r>
              <a:rPr lang="en-US" sz="1400" dirty="0" smtClean="0"/>
              <a:t> D, </a:t>
            </a:r>
            <a:r>
              <a:rPr lang="en-US" sz="1400" dirty="0" err="1" smtClean="0"/>
              <a:t>Agarawal</a:t>
            </a:r>
            <a:r>
              <a:rPr lang="en-US" sz="1400" dirty="0" smtClean="0"/>
              <a:t> A, </a:t>
            </a:r>
            <a:r>
              <a:rPr lang="en-US" sz="1400" dirty="0" err="1" smtClean="0"/>
              <a:t>Ong</a:t>
            </a:r>
            <a:r>
              <a:rPr lang="en-US" sz="1400" dirty="0" smtClean="0"/>
              <a:t> C. Causes, effects and molecular mechanisms of testicular heat stress. </a:t>
            </a:r>
            <a:r>
              <a:rPr lang="en-US" sz="1400" dirty="0" err="1" smtClean="0"/>
              <a:t>Reprod</a:t>
            </a:r>
            <a:r>
              <a:rPr lang="en-US" sz="1400" dirty="0" smtClean="0"/>
              <a:t> Med Online 2015; 30:14–27.</a:t>
            </a:r>
          </a:p>
          <a:p>
            <a:endParaRPr lang="en-US" sz="1400" dirty="0" smtClean="0"/>
          </a:p>
          <a:p>
            <a:r>
              <a:rPr lang="fr-FR" sz="1400" dirty="0" smtClean="0"/>
              <a:t>Mieusset R, Bujan L, Mondinat C, Monsat A, Pontonnier F, Grandjean H.</a:t>
            </a:r>
          </a:p>
          <a:p>
            <a:pPr>
              <a:buNone/>
            </a:pPr>
            <a:r>
              <a:rPr lang="en-US" sz="1400" dirty="0" smtClean="0"/>
              <a:t>Association of scrotal hyperthermia with impaired spermatogenesis in </a:t>
            </a:r>
            <a:r>
              <a:rPr lang="pt-BR" sz="1400" dirty="0" err="1" smtClean="0"/>
              <a:t>infertile</a:t>
            </a:r>
            <a:r>
              <a:rPr lang="pt-BR" sz="1400" dirty="0" smtClean="0"/>
              <a:t> </a:t>
            </a:r>
            <a:r>
              <a:rPr lang="pt-BR" sz="1400" dirty="0" err="1" smtClean="0"/>
              <a:t>men</a:t>
            </a:r>
            <a:r>
              <a:rPr lang="pt-BR" sz="1400" dirty="0" smtClean="0"/>
              <a:t>. </a:t>
            </a:r>
            <a:r>
              <a:rPr lang="pt-BR" sz="1400" dirty="0" err="1" smtClean="0"/>
              <a:t>Fertil</a:t>
            </a:r>
            <a:r>
              <a:rPr lang="pt-BR" sz="1400" dirty="0" smtClean="0"/>
              <a:t> </a:t>
            </a:r>
            <a:r>
              <a:rPr lang="pt-BR" sz="1400" dirty="0" err="1" smtClean="0"/>
              <a:t>Steril</a:t>
            </a:r>
            <a:r>
              <a:rPr lang="pt-BR" sz="1400" dirty="0" smtClean="0"/>
              <a:t> 1987; 48:1006–1011.</a:t>
            </a:r>
          </a:p>
          <a:p>
            <a:pPr>
              <a:buNone/>
            </a:pPr>
            <a:endParaRPr lang="pt-BR" sz="1400" dirty="0" smtClean="0"/>
          </a:p>
          <a:p>
            <a:r>
              <a:rPr lang="en-US" sz="1400" dirty="0" err="1" smtClean="0"/>
              <a:t>Thonneau</a:t>
            </a:r>
            <a:r>
              <a:rPr lang="en-US" sz="1400" dirty="0" smtClean="0"/>
              <a:t> P, </a:t>
            </a:r>
            <a:r>
              <a:rPr lang="en-US" sz="1400" dirty="0" err="1" smtClean="0"/>
              <a:t>Ducot</a:t>
            </a:r>
            <a:r>
              <a:rPr lang="en-US" sz="1400" dirty="0" smtClean="0"/>
              <a:t> B, </a:t>
            </a:r>
            <a:r>
              <a:rPr lang="en-US" sz="1400" dirty="0" err="1" smtClean="0"/>
              <a:t>Bujan</a:t>
            </a:r>
            <a:r>
              <a:rPr lang="en-US" sz="1400" dirty="0" smtClean="0"/>
              <a:t> L, </a:t>
            </a:r>
            <a:r>
              <a:rPr lang="en-US" sz="1400" dirty="0" err="1" smtClean="0"/>
              <a:t>Mieusset</a:t>
            </a:r>
            <a:r>
              <a:rPr lang="en-US" sz="1400" dirty="0" smtClean="0"/>
              <a:t> R, </a:t>
            </a:r>
            <a:r>
              <a:rPr lang="en-US" sz="1400" dirty="0" err="1" smtClean="0"/>
              <a:t>Spira</a:t>
            </a:r>
            <a:r>
              <a:rPr lang="en-US" sz="1400" dirty="0" smtClean="0"/>
              <a:t> A. Effect of male occupational heat exposure on time to pregnancy. </a:t>
            </a:r>
            <a:r>
              <a:rPr lang="en-US" sz="1400" dirty="0" err="1" smtClean="0"/>
              <a:t>Int</a:t>
            </a:r>
            <a:r>
              <a:rPr lang="en-US" sz="1400" dirty="0" smtClean="0"/>
              <a:t> J </a:t>
            </a:r>
            <a:r>
              <a:rPr lang="en-US" sz="1400" dirty="0" err="1" smtClean="0"/>
              <a:t>Androl</a:t>
            </a:r>
            <a:r>
              <a:rPr lang="en-US" sz="1400" dirty="0" smtClean="0"/>
              <a:t> 1997; 20: </a:t>
            </a:r>
            <a:r>
              <a:rPr lang="pt-BR" sz="1400" dirty="0" smtClean="0"/>
              <a:t>774–778.</a:t>
            </a:r>
          </a:p>
          <a:p>
            <a:endParaRPr lang="pt-BR" sz="1400" dirty="0" smtClean="0"/>
          </a:p>
          <a:p>
            <a:r>
              <a:rPr lang="en-US" sz="1400" dirty="0" err="1" smtClean="0"/>
              <a:t>Seua´nez</a:t>
            </a:r>
            <a:r>
              <a:rPr lang="en-US" sz="1400" dirty="0" smtClean="0"/>
              <a:t> HN. Chromosomes and spermatozoa of the African great apes. J </a:t>
            </a:r>
            <a:r>
              <a:rPr lang="en-US" sz="1400" dirty="0" err="1" smtClean="0"/>
              <a:t>Reprod</a:t>
            </a:r>
            <a:r>
              <a:rPr lang="en-US" sz="1400" dirty="0" smtClean="0"/>
              <a:t> </a:t>
            </a:r>
            <a:r>
              <a:rPr lang="en-US" sz="1400" dirty="0" err="1" smtClean="0"/>
              <a:t>Fertil</a:t>
            </a:r>
            <a:r>
              <a:rPr lang="en-US" sz="1400" dirty="0" smtClean="0"/>
              <a:t> </a:t>
            </a:r>
            <a:r>
              <a:rPr lang="en-US" sz="1400" dirty="0" err="1" smtClean="0"/>
              <a:t>Suppl</a:t>
            </a:r>
            <a:r>
              <a:rPr lang="en-US" sz="1400" dirty="0" smtClean="0"/>
              <a:t> 1980; (</a:t>
            </a:r>
            <a:r>
              <a:rPr lang="en-US" sz="1400" dirty="0" err="1" smtClean="0"/>
              <a:t>suppl</a:t>
            </a:r>
            <a:r>
              <a:rPr lang="en-US" sz="1400" dirty="0" smtClean="0"/>
              <a:t> 28):91–104.</a:t>
            </a:r>
            <a:endParaRPr lang="pt-BR" sz="1400" dirty="0" smtClean="0"/>
          </a:p>
          <a:p>
            <a:r>
              <a:rPr lang="en-US" sz="1400" dirty="0" smtClean="0"/>
              <a:t> </a:t>
            </a:r>
            <a:r>
              <a:rPr lang="en-US" sz="1400" dirty="0" err="1" smtClean="0"/>
              <a:t>Brindley</a:t>
            </a:r>
            <a:r>
              <a:rPr lang="en-US" sz="1400" dirty="0" smtClean="0"/>
              <a:t> GS. Deep scrotal temperature and the effect on it of clothing, air temperature, activity, posture and paraplegia. Brit J </a:t>
            </a:r>
            <a:r>
              <a:rPr lang="en-US" sz="1400" dirty="0" err="1" smtClean="0"/>
              <a:t>Urol</a:t>
            </a:r>
            <a:r>
              <a:rPr lang="en-US" sz="1400" dirty="0" smtClean="0"/>
              <a:t> 1982; 54:49–55.</a:t>
            </a:r>
            <a:endParaRPr lang="pt-BR" sz="1400" dirty="0" smtClean="0"/>
          </a:p>
          <a:p>
            <a:endParaRPr lang="pt-BR" sz="1400" dirty="0" smtClean="0"/>
          </a:p>
          <a:p>
            <a:r>
              <a:rPr lang="en-US" sz="1400" dirty="0" smtClean="0"/>
              <a:t>Bedford JM, Calvin HI, Cooper GW. The maturation of spermatozoa in the human </a:t>
            </a:r>
            <a:r>
              <a:rPr lang="en-US" sz="1400" dirty="0" err="1" smtClean="0"/>
              <a:t>epididymis</a:t>
            </a:r>
            <a:r>
              <a:rPr lang="en-US" sz="1400" dirty="0" smtClean="0"/>
              <a:t>. J </a:t>
            </a:r>
            <a:r>
              <a:rPr lang="en-US" sz="1400" dirty="0" err="1" smtClean="0"/>
              <a:t>Reprod</a:t>
            </a:r>
            <a:r>
              <a:rPr lang="en-US" sz="1400" dirty="0" smtClean="0"/>
              <a:t> </a:t>
            </a:r>
            <a:r>
              <a:rPr lang="en-US" sz="1400" dirty="0" err="1" smtClean="0"/>
              <a:t>Fertil</a:t>
            </a:r>
            <a:r>
              <a:rPr lang="en-US" sz="1400" dirty="0" smtClean="0"/>
              <a:t> 1973b; (</a:t>
            </a:r>
            <a:r>
              <a:rPr lang="en-US" sz="1400" dirty="0" err="1" smtClean="0"/>
              <a:t>suppl</a:t>
            </a:r>
            <a:r>
              <a:rPr lang="en-US" sz="1400" dirty="0" smtClean="0"/>
              <a:t> 18):199–213.</a:t>
            </a:r>
          </a:p>
          <a:p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214290"/>
            <a:ext cx="7719274" cy="6429420"/>
          </a:xfrm>
        </p:spPr>
        <p:txBody>
          <a:bodyPr>
            <a:normAutofit/>
          </a:bodyPr>
          <a:lstStyle/>
          <a:p>
            <a:r>
              <a:rPr lang="en-US" sz="1400" dirty="0" smtClean="0"/>
              <a:t>Bedford JM. Influence of temperature on </a:t>
            </a:r>
            <a:r>
              <a:rPr lang="en-US" sz="1400" dirty="0" err="1" smtClean="0"/>
              <a:t>epididymal</a:t>
            </a:r>
            <a:r>
              <a:rPr lang="en-US" sz="1400" dirty="0" smtClean="0"/>
              <a:t> function in the rat and rabbit. Am J </a:t>
            </a:r>
            <a:r>
              <a:rPr lang="en-US" sz="1400" dirty="0" err="1" smtClean="0"/>
              <a:t>Anat</a:t>
            </a:r>
            <a:r>
              <a:rPr lang="en-US" sz="1400" dirty="0" smtClean="0"/>
              <a:t> 1978; 152:509–522.</a:t>
            </a:r>
          </a:p>
          <a:p>
            <a:endParaRPr lang="en-US" sz="1400" dirty="0" smtClean="0"/>
          </a:p>
          <a:p>
            <a:r>
              <a:rPr lang="en-US" sz="1400" dirty="0" smtClean="0"/>
              <a:t>Wong PYD, Au CL, Bedford JM. Biology of the scrotum. II. Suppression by abdominal temperature of </a:t>
            </a:r>
            <a:r>
              <a:rPr lang="en-US" sz="1400" dirty="0" err="1" smtClean="0"/>
              <a:t>transepithelial</a:t>
            </a:r>
            <a:r>
              <a:rPr lang="en-US" sz="1400" dirty="0" smtClean="0"/>
              <a:t> ion and water transport in the </a:t>
            </a:r>
            <a:r>
              <a:rPr lang="es-ES" sz="1400" dirty="0" smtClean="0"/>
              <a:t>cauda </a:t>
            </a:r>
            <a:r>
              <a:rPr lang="es-ES" sz="1400" dirty="0" err="1" smtClean="0"/>
              <a:t>epididymis</a:t>
            </a:r>
            <a:r>
              <a:rPr lang="es-ES" sz="1400" dirty="0" smtClean="0"/>
              <a:t>. </a:t>
            </a:r>
            <a:r>
              <a:rPr lang="es-ES" sz="1400" dirty="0" err="1" smtClean="0"/>
              <a:t>Biol</a:t>
            </a:r>
            <a:r>
              <a:rPr lang="es-ES" sz="1400" dirty="0" smtClean="0"/>
              <a:t> </a:t>
            </a:r>
            <a:r>
              <a:rPr lang="es-ES" sz="1400" dirty="0" err="1" smtClean="0"/>
              <a:t>Reprod</a:t>
            </a:r>
            <a:r>
              <a:rPr lang="es-ES" sz="1400" dirty="0" smtClean="0"/>
              <a:t> 1982; 26:683–689.</a:t>
            </a:r>
          </a:p>
          <a:p>
            <a:endParaRPr lang="es-ES" sz="1400" dirty="0" smtClean="0"/>
          </a:p>
          <a:p>
            <a:r>
              <a:rPr lang="en-US" sz="1400" dirty="0" smtClean="0"/>
              <a:t> </a:t>
            </a:r>
            <a:r>
              <a:rPr lang="en-US" sz="1400" dirty="0" err="1" smtClean="0"/>
              <a:t>Esponda</a:t>
            </a:r>
            <a:r>
              <a:rPr lang="en-US" sz="1400" dirty="0" smtClean="0"/>
              <a:t> P, Bedford JM. The influence of body temperature and castration on the protein composition of fluid in the rat </a:t>
            </a:r>
            <a:r>
              <a:rPr lang="en-US" sz="1400" dirty="0" err="1" smtClean="0"/>
              <a:t>cauda</a:t>
            </a:r>
            <a:r>
              <a:rPr lang="en-US" sz="1400" dirty="0" smtClean="0"/>
              <a:t> </a:t>
            </a:r>
            <a:r>
              <a:rPr lang="en-US" sz="1400" dirty="0" err="1" smtClean="0"/>
              <a:t>epididymidis</a:t>
            </a:r>
            <a:r>
              <a:rPr lang="en-US" sz="1400" dirty="0" smtClean="0"/>
              <a:t>. J </a:t>
            </a:r>
            <a:r>
              <a:rPr lang="en-US" sz="1400" dirty="0" err="1" smtClean="0"/>
              <a:t>Reprod</a:t>
            </a:r>
            <a:r>
              <a:rPr lang="en-US" sz="1400" dirty="0" smtClean="0"/>
              <a:t> </a:t>
            </a:r>
            <a:r>
              <a:rPr lang="pt-BR" sz="1400" dirty="0" err="1" smtClean="0"/>
              <a:t>Fertil</a:t>
            </a:r>
            <a:r>
              <a:rPr lang="pt-BR" sz="1400" dirty="0" smtClean="0"/>
              <a:t> 1986; 78:505–514.</a:t>
            </a:r>
          </a:p>
          <a:p>
            <a:endParaRPr lang="pt-BR" sz="1400" dirty="0" smtClean="0"/>
          </a:p>
          <a:p>
            <a:r>
              <a:rPr lang="pt-BR" sz="1400" dirty="0" smtClean="0"/>
              <a:t>Regalado F, </a:t>
            </a:r>
            <a:r>
              <a:rPr lang="pt-BR" sz="1400" dirty="0" err="1" smtClean="0"/>
              <a:t>Esponda</a:t>
            </a:r>
            <a:r>
              <a:rPr lang="pt-BR" sz="1400" dirty="0" smtClean="0"/>
              <a:t> P, </a:t>
            </a:r>
            <a:r>
              <a:rPr lang="pt-BR" sz="1400" dirty="0" err="1" smtClean="0"/>
              <a:t>Nieto</a:t>
            </a:r>
            <a:r>
              <a:rPr lang="pt-BR" sz="1400" dirty="0" smtClean="0"/>
              <a:t> L. </a:t>
            </a:r>
            <a:r>
              <a:rPr lang="pt-BR" sz="1400" dirty="0" err="1" smtClean="0"/>
              <a:t>Temperature</a:t>
            </a:r>
            <a:r>
              <a:rPr lang="pt-BR" sz="1400" dirty="0" smtClean="0"/>
              <a:t> </a:t>
            </a:r>
            <a:r>
              <a:rPr lang="pt-BR" sz="1400" dirty="0" err="1" smtClean="0"/>
              <a:t>and</a:t>
            </a:r>
            <a:r>
              <a:rPr lang="pt-BR" sz="1400" dirty="0" smtClean="0"/>
              <a:t> </a:t>
            </a:r>
            <a:r>
              <a:rPr lang="pt-BR" sz="1400" dirty="0" err="1" smtClean="0"/>
              <a:t>androgens</a:t>
            </a:r>
            <a:r>
              <a:rPr lang="pt-BR" sz="1400" dirty="0" smtClean="0"/>
              <a:t> </a:t>
            </a:r>
            <a:r>
              <a:rPr lang="pt-BR" sz="1400" dirty="0" err="1" smtClean="0"/>
              <a:t>regulate</a:t>
            </a:r>
            <a:r>
              <a:rPr lang="pt-BR" sz="1400" dirty="0" smtClean="0"/>
              <a:t> </a:t>
            </a:r>
            <a:r>
              <a:rPr lang="pt-BR" sz="1400" dirty="0" err="1" smtClean="0"/>
              <a:t>the</a:t>
            </a:r>
            <a:r>
              <a:rPr lang="pt-BR" sz="1400" dirty="0" smtClean="0"/>
              <a:t> </a:t>
            </a:r>
            <a:r>
              <a:rPr lang="en-US" sz="1400" dirty="0" smtClean="0"/>
              <a:t>biosynthesis of </a:t>
            </a:r>
            <a:r>
              <a:rPr lang="en-US" sz="1400" dirty="0" err="1" smtClean="0"/>
              <a:t>secretory</a:t>
            </a:r>
            <a:r>
              <a:rPr lang="en-US" sz="1400" dirty="0" smtClean="0"/>
              <a:t> proteins from rabbit </a:t>
            </a:r>
            <a:r>
              <a:rPr lang="en-US" sz="1400" dirty="0" err="1" smtClean="0"/>
              <a:t>cauda</a:t>
            </a:r>
            <a:r>
              <a:rPr lang="en-US" sz="1400" dirty="0" smtClean="0"/>
              <a:t> </a:t>
            </a:r>
            <a:r>
              <a:rPr lang="en-US" sz="1400" dirty="0" err="1" smtClean="0"/>
              <a:t>epididymidis</a:t>
            </a:r>
            <a:r>
              <a:rPr lang="en-US" sz="1400" dirty="0" smtClean="0"/>
              <a:t>. Mol </a:t>
            </a:r>
            <a:r>
              <a:rPr lang="pt-BR" sz="1400" dirty="0" err="1" smtClean="0"/>
              <a:t>Reprod</a:t>
            </a:r>
            <a:r>
              <a:rPr lang="pt-BR" sz="1400" dirty="0" smtClean="0"/>
              <a:t> </a:t>
            </a:r>
            <a:r>
              <a:rPr lang="pt-BR" sz="1400" dirty="0" err="1" smtClean="0"/>
              <a:t>Dev</a:t>
            </a:r>
            <a:r>
              <a:rPr lang="pt-BR" sz="1400" dirty="0" smtClean="0"/>
              <a:t> 1993; 36:448–453.</a:t>
            </a:r>
          </a:p>
          <a:p>
            <a:endParaRPr lang="pt-BR" sz="1400" dirty="0" smtClean="0"/>
          </a:p>
          <a:p>
            <a:r>
              <a:rPr lang="pt-BR" sz="1400" dirty="0" err="1" smtClean="0"/>
              <a:t>Bedford</a:t>
            </a:r>
            <a:r>
              <a:rPr lang="pt-BR" sz="1400" dirty="0" smtClean="0"/>
              <a:t> JM, </a:t>
            </a:r>
            <a:r>
              <a:rPr lang="pt-BR" sz="1400" dirty="0" err="1" smtClean="0"/>
              <a:t>Yanagimachi</a:t>
            </a:r>
            <a:r>
              <a:rPr lang="pt-BR" sz="1400" dirty="0" smtClean="0"/>
              <a:t> R. </a:t>
            </a:r>
            <a:r>
              <a:rPr lang="pt-BR" sz="1400" dirty="0" err="1" smtClean="0"/>
              <a:t>Epididymal</a:t>
            </a:r>
            <a:r>
              <a:rPr lang="pt-BR" sz="1400" dirty="0" smtClean="0"/>
              <a:t> </a:t>
            </a:r>
            <a:r>
              <a:rPr lang="pt-BR" sz="1400" dirty="0" err="1" smtClean="0"/>
              <a:t>storage</a:t>
            </a:r>
            <a:r>
              <a:rPr lang="pt-BR" sz="1400" dirty="0" smtClean="0"/>
              <a:t> </a:t>
            </a:r>
            <a:r>
              <a:rPr lang="pt-BR" sz="1400" dirty="0" err="1" smtClean="0"/>
              <a:t>at</a:t>
            </a:r>
            <a:r>
              <a:rPr lang="pt-BR" sz="1400" dirty="0" smtClean="0"/>
              <a:t> abdominal </a:t>
            </a:r>
            <a:r>
              <a:rPr lang="pt-BR" sz="1400" dirty="0" err="1" smtClean="0"/>
              <a:t>temperature</a:t>
            </a:r>
            <a:r>
              <a:rPr lang="pt-BR" sz="1400" dirty="0" smtClean="0"/>
              <a:t> </a:t>
            </a:r>
            <a:r>
              <a:rPr lang="en-US" sz="1400" dirty="0" smtClean="0"/>
              <a:t>reduces the time required for </a:t>
            </a:r>
            <a:r>
              <a:rPr lang="en-US" sz="1400" dirty="0" err="1" smtClean="0"/>
              <a:t>capacitation</a:t>
            </a:r>
            <a:r>
              <a:rPr lang="en-US" sz="1400" dirty="0" smtClean="0"/>
              <a:t> of hamster spermatozoa. J </a:t>
            </a:r>
            <a:r>
              <a:rPr lang="pt-BR" sz="1400" dirty="0" err="1" smtClean="0"/>
              <a:t>Reprod</a:t>
            </a:r>
            <a:r>
              <a:rPr lang="pt-BR" sz="1400" dirty="0" smtClean="0"/>
              <a:t> </a:t>
            </a:r>
            <a:r>
              <a:rPr lang="pt-BR" sz="1400" dirty="0" err="1" smtClean="0"/>
              <a:t>Fertil</a:t>
            </a:r>
            <a:r>
              <a:rPr lang="pt-BR" sz="1400" dirty="0" smtClean="0"/>
              <a:t> 1991; 91:403–410.</a:t>
            </a:r>
          </a:p>
          <a:p>
            <a:r>
              <a:rPr lang="en-US" sz="1400" dirty="0" err="1" smtClean="0"/>
              <a:t>Foldesy</a:t>
            </a:r>
            <a:r>
              <a:rPr lang="en-US" sz="1400" dirty="0" smtClean="0"/>
              <a:t> RG, Bedford JM. Biology of the scrotum. I. Temperature and androgen as determinants of the sperm storage capacity of the rat </a:t>
            </a:r>
            <a:r>
              <a:rPr lang="en-US" sz="1400" dirty="0" err="1" smtClean="0"/>
              <a:t>cauda</a:t>
            </a:r>
            <a:r>
              <a:rPr lang="en-US" sz="1400" dirty="0" smtClean="0"/>
              <a:t> </a:t>
            </a:r>
            <a:r>
              <a:rPr lang="es-ES" sz="1400" dirty="0" err="1" smtClean="0"/>
              <a:t>epididymidis</a:t>
            </a:r>
            <a:r>
              <a:rPr lang="es-ES" sz="1400" dirty="0" smtClean="0"/>
              <a:t>. </a:t>
            </a:r>
            <a:r>
              <a:rPr lang="es-ES" sz="1400" dirty="0" err="1" smtClean="0"/>
              <a:t>Biol</a:t>
            </a:r>
            <a:r>
              <a:rPr lang="es-ES" sz="1400" dirty="0" smtClean="0"/>
              <a:t> </a:t>
            </a:r>
            <a:r>
              <a:rPr lang="es-ES" sz="1400" dirty="0" err="1" smtClean="0"/>
              <a:t>Reprod</a:t>
            </a:r>
            <a:r>
              <a:rPr lang="es-ES" sz="1400" dirty="0" smtClean="0"/>
              <a:t> 1982; 26:673–682.</a:t>
            </a:r>
            <a:r>
              <a:rPr lang="en-US" sz="1400" dirty="0" smtClean="0"/>
              <a:t>     </a:t>
            </a:r>
            <a:endParaRPr lang="pt-BR" sz="1400" dirty="0" smtClean="0"/>
          </a:p>
          <a:p>
            <a:r>
              <a:rPr lang="pt-BR" sz="1400" dirty="0" err="1" smtClean="0"/>
              <a:t>Mieusset</a:t>
            </a:r>
            <a:r>
              <a:rPr lang="pt-BR" sz="1400" dirty="0" smtClean="0"/>
              <a:t> R. Quintana Casares P, Sanchez Partida LG, </a:t>
            </a:r>
            <a:r>
              <a:rPr lang="pt-BR" sz="1400" dirty="0" err="1" smtClean="0"/>
              <a:t>Sowerbutts</a:t>
            </a:r>
            <a:r>
              <a:rPr lang="pt-BR" sz="1400" dirty="0" smtClean="0"/>
              <a:t> SF, </a:t>
            </a:r>
            <a:r>
              <a:rPr lang="en-US" sz="1400" dirty="0" err="1" smtClean="0"/>
              <a:t>Zupp</a:t>
            </a:r>
            <a:r>
              <a:rPr lang="en-US" sz="1400" dirty="0" smtClean="0"/>
              <a:t> JL </a:t>
            </a:r>
            <a:r>
              <a:rPr lang="en-US" sz="1400" dirty="0" err="1" smtClean="0"/>
              <a:t>Setchell</a:t>
            </a:r>
            <a:r>
              <a:rPr lang="en-US" sz="1400" dirty="0" smtClean="0"/>
              <a:t> BP. Effects of heating the testes and </a:t>
            </a:r>
            <a:r>
              <a:rPr lang="en-US" sz="1400" dirty="0" err="1" smtClean="0"/>
              <a:t>epididymides</a:t>
            </a:r>
            <a:r>
              <a:rPr lang="en-US" sz="1400" dirty="0" smtClean="0"/>
              <a:t> of rams by scrotal insulation on fertility and embryonic mortality in ewes inseminated with frozen semen. J </a:t>
            </a:r>
            <a:r>
              <a:rPr lang="en-US" sz="1400" dirty="0" err="1" smtClean="0"/>
              <a:t>Reprod</a:t>
            </a:r>
            <a:r>
              <a:rPr lang="en-US" sz="1400" dirty="0" smtClean="0"/>
              <a:t> </a:t>
            </a:r>
            <a:r>
              <a:rPr lang="en-US" sz="1400" dirty="0" err="1" smtClean="0"/>
              <a:t>Fertil</a:t>
            </a:r>
            <a:r>
              <a:rPr lang="en-US" sz="1400" dirty="0" smtClean="0"/>
              <a:t> 1992; 94:337–343.</a:t>
            </a:r>
          </a:p>
          <a:p>
            <a:r>
              <a:rPr lang="en-US" sz="1600" dirty="0" err="1" smtClean="0"/>
              <a:t>Bonde</a:t>
            </a:r>
            <a:r>
              <a:rPr lang="en-US" sz="1600" dirty="0" smtClean="0"/>
              <a:t> JP. Semen quality in welders exposed to radiant heat. Br J </a:t>
            </a:r>
            <a:r>
              <a:rPr lang="en-US" sz="1600" dirty="0" err="1" smtClean="0"/>
              <a:t>Ind</a:t>
            </a:r>
            <a:r>
              <a:rPr lang="en-US" sz="1600" dirty="0" smtClean="0"/>
              <a:t> Med </a:t>
            </a:r>
            <a:r>
              <a:rPr lang="pt-BR" sz="1600" dirty="0" smtClean="0"/>
              <a:t>1992; 49:5–10.</a:t>
            </a:r>
            <a:endParaRPr lang="es-ES" sz="1600" dirty="0" smtClean="0"/>
          </a:p>
          <a:p>
            <a:endParaRPr lang="pt-B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sultado de imagem para tou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285728"/>
            <a:ext cx="7790712" cy="5962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1600" dirty="0" smtClean="0"/>
              <a:t>Animais </a:t>
            </a:r>
            <a:r>
              <a:rPr lang="pt-BR" sz="1600" dirty="0" err="1" smtClean="0"/>
              <a:t>criptorquidas</a:t>
            </a:r>
            <a:r>
              <a:rPr lang="pt-BR" sz="1600" dirty="0" smtClean="0"/>
              <a:t> </a:t>
            </a:r>
          </a:p>
          <a:p>
            <a:pPr algn="ctr">
              <a:buNone/>
            </a:pPr>
            <a:endParaRPr lang="pt-BR" sz="1600" dirty="0" smtClean="0">
              <a:sym typeface="Wingdings" pitchFamily="2" charset="2"/>
            </a:endParaRPr>
          </a:p>
          <a:p>
            <a:pPr algn="ctr">
              <a:buNone/>
            </a:pPr>
            <a:endParaRPr lang="pt-BR" sz="1600" dirty="0" smtClean="0"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>
                <a:sym typeface="Wingdings" pitchFamily="2" charset="2"/>
              </a:rPr>
              <a:t>	 apresentaram </a:t>
            </a:r>
            <a:r>
              <a:rPr lang="pt-BR" sz="1600" dirty="0" smtClean="0">
                <a:latin typeface="Calibri"/>
                <a:sym typeface="Wingdings" pitchFamily="2" charset="2"/>
              </a:rPr>
              <a:t>↑  de  +/- 1,5 °C  </a:t>
            </a:r>
          </a:p>
          <a:p>
            <a:pPr algn="ctr"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>
                <a:latin typeface="Calibri"/>
                <a:sym typeface="Wingdings" pitchFamily="2" charset="2"/>
              </a:rPr>
              <a:t>	ocasionando  ↓ produção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sptz</a:t>
            </a:r>
            <a:r>
              <a:rPr lang="pt-BR" sz="1600" dirty="0" smtClean="0">
                <a:latin typeface="Calibri"/>
                <a:sym typeface="Wingdings" pitchFamily="2" charset="2"/>
              </a:rPr>
              <a:t> e ↑ de anormalidades (defeitos no DNA e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acrossoma</a:t>
            </a:r>
            <a:r>
              <a:rPr lang="pt-BR" sz="1600" dirty="0" smtClean="0">
                <a:latin typeface="Calibri"/>
                <a:sym typeface="Wingdings" pitchFamily="2" charset="2"/>
              </a:rPr>
              <a:t>) </a:t>
            </a:r>
          </a:p>
          <a:p>
            <a:pPr algn="ctr"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ctr">
              <a:buNone/>
            </a:pPr>
            <a:r>
              <a:rPr lang="pt-BR" sz="1600" dirty="0" smtClean="0"/>
              <a:t> </a:t>
            </a:r>
          </a:p>
          <a:p>
            <a:pPr algn="ctr">
              <a:buNone/>
            </a:pPr>
            <a:r>
              <a:rPr lang="pt-BR" sz="1600" dirty="0" smtClean="0"/>
              <a:t> quadro comum no homem!</a:t>
            </a:r>
          </a:p>
          <a:p>
            <a:pPr>
              <a:buNone/>
            </a:pPr>
            <a:endParaRPr lang="pt-BR" sz="1600" dirty="0" smtClean="0"/>
          </a:p>
          <a:p>
            <a:pPr>
              <a:buNone/>
            </a:pPr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Efeitos negativos da temperatura </a:t>
            </a:r>
            <a:r>
              <a:rPr lang="pt-BR" sz="1600" dirty="0" smtClean="0">
                <a:sym typeface="Wingdings" pitchFamily="2" charset="2"/>
              </a:rPr>
              <a:t> afetando o nº de </a:t>
            </a:r>
            <a:r>
              <a:rPr lang="pt-BR" sz="1600" dirty="0" err="1" smtClean="0">
                <a:sym typeface="Wingdings" pitchFamily="2" charset="2"/>
              </a:rPr>
              <a:t>sptz</a:t>
            </a:r>
            <a:r>
              <a:rPr lang="pt-BR" sz="1600" dirty="0" smtClean="0">
                <a:sym typeface="Wingdings" pitchFamily="2" charset="2"/>
              </a:rPr>
              <a:t> em animais e humanos</a:t>
            </a:r>
            <a:endParaRPr lang="pt-BR" sz="1600" dirty="0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sp>
        <p:nvSpPr>
          <p:cNvPr id="8" name="Seta para baixo 7"/>
          <p:cNvSpPr/>
          <p:nvPr/>
        </p:nvSpPr>
        <p:spPr>
          <a:xfrm>
            <a:off x="4857752" y="785794"/>
            <a:ext cx="285752" cy="35719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>
            <a:off x="4857752" y="1714488"/>
            <a:ext cx="285752" cy="35719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4857752" y="2714620"/>
            <a:ext cx="285752" cy="35719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 err="1" smtClean="0"/>
              <a:t>Sptzs</a:t>
            </a:r>
            <a:r>
              <a:rPr lang="pt-BR" sz="1600" dirty="0" smtClean="0"/>
              <a:t> do homem semelhante aos outros mamíferos;</a:t>
            </a:r>
          </a:p>
          <a:p>
            <a:endParaRPr lang="pt-BR" sz="1600" dirty="0" smtClean="0"/>
          </a:p>
          <a:p>
            <a:r>
              <a:rPr lang="pt-BR" sz="1600" dirty="0" smtClean="0"/>
              <a:t>Diferenças:  </a:t>
            </a:r>
          </a:p>
          <a:p>
            <a:pPr lvl="1"/>
            <a:r>
              <a:rPr lang="pt-BR" sz="1200" dirty="0" smtClean="0"/>
              <a:t>cabeça da </a:t>
            </a:r>
            <a:r>
              <a:rPr lang="pt-BR" sz="1200" dirty="0" err="1" smtClean="0"/>
              <a:t>cél</a:t>
            </a:r>
            <a:r>
              <a:rPr lang="pt-BR" sz="1200" dirty="0" smtClean="0"/>
              <a:t>.  Espermática menos rígida </a:t>
            </a:r>
            <a:r>
              <a:rPr lang="pt-BR" sz="1200" dirty="0" smtClean="0">
                <a:sym typeface="Wingdings" pitchFamily="2" charset="2"/>
              </a:rPr>
              <a:t> levando a baixo impulso físico durante a fertilização;  </a:t>
            </a:r>
          </a:p>
          <a:p>
            <a:pPr lvl="1"/>
            <a:r>
              <a:rPr lang="pt-BR" sz="1200" dirty="0" smtClean="0">
                <a:latin typeface="Calibri"/>
                <a:sym typeface="Wingdings" pitchFamily="2" charset="2"/>
              </a:rPr>
              <a:t>↓ QS    devido a alta patologia , baixa produção e </a:t>
            </a:r>
            <a:r>
              <a:rPr lang="pt-BR" sz="1200" dirty="0" err="1" smtClean="0">
                <a:latin typeface="Calibri"/>
                <a:sym typeface="Wingdings" pitchFamily="2" charset="2"/>
              </a:rPr>
              <a:t>motilidade</a:t>
            </a:r>
            <a:r>
              <a:rPr lang="pt-BR" sz="1200" dirty="0" smtClean="0">
                <a:latin typeface="Calibri"/>
                <a:sym typeface="Wingdings" pitchFamily="2" charset="2"/>
              </a:rPr>
              <a:t> </a:t>
            </a:r>
          </a:p>
          <a:p>
            <a:endParaRPr lang="pt-BR" sz="1600" dirty="0" smtClean="0">
              <a:latin typeface="Calibri"/>
              <a:sym typeface="Wingdings" pitchFamily="2" charset="2"/>
            </a:endParaRPr>
          </a:p>
          <a:p>
            <a:endParaRPr lang="pt-BR" sz="1600" dirty="0" smtClean="0"/>
          </a:p>
          <a:p>
            <a:r>
              <a:rPr lang="pt-BR" sz="1600" dirty="0" smtClean="0"/>
              <a:t>A morfologia anormal da população de espermatozóides não é exclusiva do homem;</a:t>
            </a:r>
          </a:p>
          <a:p>
            <a:endParaRPr lang="pt-BR" sz="1600" dirty="0" smtClean="0"/>
          </a:p>
          <a:p>
            <a:r>
              <a:rPr lang="pt-BR" sz="1600" dirty="0" smtClean="0"/>
              <a:t>Felídeos, ratos , gorilas, etc.</a:t>
            </a:r>
          </a:p>
          <a:p>
            <a:endParaRPr lang="pt-BR" sz="1600" dirty="0" smtClean="0"/>
          </a:p>
        </p:txBody>
      </p:sp>
      <p:pic>
        <p:nvPicPr>
          <p:cNvPr id="38914" name="Picture 2" descr="Resultado de imagem para longhor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357166"/>
            <a:ext cx="7719274" cy="5891234"/>
          </a:xfrm>
        </p:spPr>
        <p:txBody>
          <a:bodyPr>
            <a:normAutofit/>
          </a:bodyPr>
          <a:lstStyle/>
          <a:p>
            <a:r>
              <a:rPr lang="pt-BR" sz="1600" dirty="0" smtClean="0"/>
              <a:t>Relatos de que a QS humana pode ter se deteriorado ainda mais nos últimos anos. </a:t>
            </a:r>
          </a:p>
          <a:p>
            <a:pPr>
              <a:buFont typeface="Wingdings"/>
              <a:buChar char="Ø"/>
            </a:pPr>
            <a:r>
              <a:rPr lang="pt-BR" sz="1600" dirty="0" smtClean="0"/>
              <a:t>produtos químicos ambientais ? </a:t>
            </a:r>
            <a:r>
              <a:rPr lang="pt-BR" sz="1600" dirty="0" smtClean="0">
                <a:sym typeface="Wingdings" pitchFamily="2" charset="2"/>
              </a:rPr>
              <a:t> alvo de estudos</a:t>
            </a:r>
          </a:p>
          <a:p>
            <a:pPr>
              <a:buFont typeface="Wingdings"/>
              <a:buChar char="Ø"/>
            </a:pPr>
            <a:endParaRPr lang="pt-BR" sz="1600" dirty="0" smtClean="0">
              <a:sym typeface="Wingdings" pitchFamily="2" charset="2"/>
            </a:endParaRPr>
          </a:p>
          <a:p>
            <a:r>
              <a:rPr lang="pt-BR" sz="1600" dirty="0" smtClean="0">
                <a:sym typeface="Wingdings" pitchFamily="2" charset="2"/>
              </a:rPr>
              <a:t>Efeitos da temperatura no trato masculino em animais  sugere fator importante na QS humana;</a:t>
            </a:r>
          </a:p>
          <a:p>
            <a:endParaRPr lang="pt-BR" sz="1600" dirty="0" smtClean="0">
              <a:sym typeface="Wingdings" pitchFamily="2" charset="2"/>
            </a:endParaRPr>
          </a:p>
          <a:p>
            <a:r>
              <a:rPr lang="pt-BR" sz="1600" dirty="0" smtClean="0"/>
              <a:t>Efeito negativo da  T nos testículos:</a:t>
            </a:r>
          </a:p>
          <a:p>
            <a:endParaRPr lang="pt-BR" sz="1600" dirty="0" smtClean="0"/>
          </a:p>
          <a:p>
            <a:pPr>
              <a:buNone/>
            </a:pPr>
            <a:r>
              <a:rPr lang="pt-BR" sz="1600" dirty="0" smtClean="0"/>
              <a:t>                                        Ocasionando: apoptose, </a:t>
            </a:r>
            <a:r>
              <a:rPr lang="pt-BR" sz="1600" dirty="0" err="1" smtClean="0"/>
              <a:t>espermatogônias</a:t>
            </a:r>
            <a:r>
              <a:rPr lang="pt-BR" sz="1600" dirty="0" smtClean="0"/>
              <a:t>, </a:t>
            </a:r>
            <a:r>
              <a:rPr lang="pt-BR" sz="1600" dirty="0" err="1" smtClean="0"/>
              <a:t>espermatócitos</a:t>
            </a:r>
            <a:r>
              <a:rPr lang="pt-BR" sz="1600" dirty="0" smtClean="0"/>
              <a:t> e </a:t>
            </a:r>
            <a:r>
              <a:rPr lang="pt-BR" sz="1600" dirty="0" err="1" smtClean="0"/>
              <a:t>espermátides</a:t>
            </a:r>
            <a:r>
              <a:rPr lang="pt-BR" sz="1600" dirty="0" smtClean="0"/>
              <a:t> no ejaculado (SETCHELL, 2006; DURAIRAJANAGAM </a:t>
            </a:r>
            <a:r>
              <a:rPr lang="pt-BR" sz="1600" dirty="0" err="1" smtClean="0"/>
              <a:t>et</a:t>
            </a:r>
            <a:r>
              <a:rPr lang="pt-BR" sz="1600" dirty="0" smtClean="0"/>
              <a:t> al., 2015).</a:t>
            </a:r>
          </a:p>
          <a:p>
            <a:endParaRPr lang="pt-BR" sz="1600" dirty="0"/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cxnSp>
        <p:nvCxnSpPr>
          <p:cNvPr id="6" name="Conector angulado 5"/>
          <p:cNvCxnSpPr/>
          <p:nvPr/>
        </p:nvCxnSpPr>
        <p:spPr>
          <a:xfrm>
            <a:off x="2928926" y="2643182"/>
            <a:ext cx="642942" cy="357190"/>
          </a:xfrm>
          <a:prstGeom prst="bentConnector3">
            <a:avLst>
              <a:gd name="adj1" fmla="val 50000"/>
            </a:avLst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698" name="Picture 2" descr="Resultado de imagem para alimentos agrotoxic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929066"/>
            <a:ext cx="1785950" cy="1643074"/>
          </a:xfrm>
          <a:prstGeom prst="rect">
            <a:avLst/>
          </a:prstGeom>
          <a:noFill/>
        </p:spPr>
      </p:pic>
      <p:pic>
        <p:nvPicPr>
          <p:cNvPr id="29700" name="Picture 4" descr="Resultado de imagem para alimentos industrializad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571876"/>
            <a:ext cx="2071702" cy="1357322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2071670" y="5286388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Google imagens</a:t>
            </a:r>
            <a:endParaRPr lang="pt-BR" sz="10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572396" y="4643446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Google imagens</a:t>
            </a:r>
            <a:endParaRPr lang="pt-BR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214290"/>
            <a:ext cx="7790712" cy="5786478"/>
          </a:xfrm>
        </p:spPr>
        <p:txBody>
          <a:bodyPr>
            <a:normAutofit/>
          </a:bodyPr>
          <a:lstStyle/>
          <a:p>
            <a:r>
              <a:rPr lang="pt-BR" sz="1600" dirty="0" smtClean="0"/>
              <a:t>Estresse da temp. mais elevada em ambientes de trabalho e devido a vestimentas </a:t>
            </a:r>
            <a:r>
              <a:rPr lang="pt-BR" sz="1600" dirty="0" smtClean="0">
                <a:sym typeface="Wingdings" pitchFamily="2" charset="2"/>
              </a:rPr>
              <a:t> </a:t>
            </a:r>
            <a:r>
              <a:rPr lang="pt-BR" sz="1600" dirty="0" err="1" smtClean="0">
                <a:sym typeface="Wingdings" pitchFamily="2" charset="2"/>
              </a:rPr>
              <a:t>frequentemente</a:t>
            </a:r>
            <a:r>
              <a:rPr lang="pt-BR" sz="1600" dirty="0" smtClean="0">
                <a:sym typeface="Wingdings" pitchFamily="2" charset="2"/>
              </a:rPr>
              <a:t> mencionados como possíveis causa de infertilidade.</a:t>
            </a:r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O possível impacto do vestuário e do estilo de vida tem sido muitas vezes debatido.</a:t>
            </a:r>
          </a:p>
          <a:p>
            <a:pPr algn="r">
              <a:buNone/>
            </a:pPr>
            <a:r>
              <a:rPr lang="pt-BR" sz="1600" dirty="0" smtClean="0"/>
              <a:t>( MIEUSSET </a:t>
            </a:r>
            <a:r>
              <a:rPr lang="pt-BR" sz="1600" dirty="0" err="1" smtClean="0"/>
              <a:t>et</a:t>
            </a:r>
            <a:r>
              <a:rPr lang="pt-BR" sz="1600" dirty="0" smtClean="0"/>
              <a:t> al., 1987; THONNEAU </a:t>
            </a:r>
            <a:r>
              <a:rPr lang="pt-BR" sz="1600" dirty="0" err="1" smtClean="0"/>
              <a:t>et</a:t>
            </a:r>
            <a:r>
              <a:rPr lang="pt-BR" sz="1600" dirty="0" smtClean="0"/>
              <a:t> al., 1997)</a:t>
            </a:r>
          </a:p>
          <a:p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Em contrapartida,  estudos com gorilas conclui que a </a:t>
            </a:r>
            <a:r>
              <a:rPr lang="pt-BR" sz="1600" dirty="0" err="1" smtClean="0"/>
              <a:t>hipertermia</a:t>
            </a:r>
            <a:r>
              <a:rPr lang="pt-BR" sz="1600" dirty="0" smtClean="0"/>
              <a:t> induzida pelo vestuário não é suficiente para explicar a má qualidade do ejaculado humano.  </a:t>
            </a:r>
          </a:p>
          <a:p>
            <a:pPr algn="r">
              <a:buNone/>
            </a:pPr>
            <a:r>
              <a:rPr lang="pt-BR" sz="1600" dirty="0" smtClean="0"/>
              <a:t>    (</a:t>
            </a:r>
            <a:r>
              <a:rPr lang="pt-BR" sz="1600" dirty="0" err="1" smtClean="0"/>
              <a:t>SEUA´NEZ</a:t>
            </a:r>
            <a:r>
              <a:rPr lang="pt-BR" sz="1600" dirty="0" smtClean="0"/>
              <a:t>, 1980)</a:t>
            </a:r>
          </a:p>
          <a:p>
            <a:endParaRPr lang="pt-BR" sz="1600" dirty="0" smtClean="0"/>
          </a:p>
          <a:p>
            <a:r>
              <a:rPr lang="pt-BR" sz="1600" dirty="0" smtClean="0"/>
              <a:t>Contudo, resultados de estudos com animais fornecem evidências convincentes da elevada T afetando a QS.</a:t>
            </a:r>
          </a:p>
          <a:p>
            <a:endParaRPr lang="pt-BR" sz="1600" dirty="0" smtClean="0"/>
          </a:p>
          <a:p>
            <a:endParaRPr lang="pt-BR" sz="1600" dirty="0" smtClean="0"/>
          </a:p>
        </p:txBody>
      </p:sp>
      <p:pic>
        <p:nvPicPr>
          <p:cNvPr id="3891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Testículos e Temperatura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214422"/>
            <a:ext cx="7862150" cy="5033978"/>
          </a:xfrm>
        </p:spPr>
        <p:txBody>
          <a:bodyPr>
            <a:normAutofit/>
          </a:bodyPr>
          <a:lstStyle/>
          <a:p>
            <a:r>
              <a:rPr lang="pt-BR" sz="1600" dirty="0" smtClean="0"/>
              <a:t>Estudo com 6 homens:</a:t>
            </a:r>
          </a:p>
          <a:p>
            <a:r>
              <a:rPr lang="pt-BR" sz="1600" dirty="0" smtClean="0"/>
              <a:t>Relata T escrotal de 29 – 30</a:t>
            </a:r>
            <a:r>
              <a:rPr lang="pt-BR" sz="1600" dirty="0" smtClean="0">
                <a:latin typeface="Calibri"/>
                <a:sym typeface="Wingdings" pitchFamily="2" charset="2"/>
              </a:rPr>
              <a:t> °C  s/ vestimentas</a:t>
            </a:r>
          </a:p>
          <a:p>
            <a:r>
              <a:rPr lang="pt-BR" sz="1600" dirty="0" smtClean="0"/>
              <a:t>Relata T escrotal de 33 – 34</a:t>
            </a:r>
            <a:r>
              <a:rPr lang="pt-BR" sz="1600" dirty="0" smtClean="0">
                <a:latin typeface="Calibri"/>
                <a:sym typeface="Wingdings" pitchFamily="2" charset="2"/>
              </a:rPr>
              <a:t> °C  c/ vestimentas </a:t>
            </a:r>
          </a:p>
          <a:p>
            <a:pPr algn="r">
              <a:buNone/>
            </a:pPr>
            <a:r>
              <a:rPr lang="pt-BR" sz="1600" dirty="0" smtClean="0">
                <a:latin typeface="Calibri"/>
                <a:sym typeface="Wingdings" pitchFamily="2" charset="2"/>
              </a:rPr>
              <a:t>(BRINDLEY,  1982)</a:t>
            </a:r>
          </a:p>
        </p:txBody>
      </p:sp>
      <p:pic>
        <p:nvPicPr>
          <p:cNvPr id="4" name="Picture 2" descr="Resultado de imagem para longh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000720"/>
            <a:ext cx="8143900" cy="857280"/>
          </a:xfrm>
          <a:prstGeom prst="rect">
            <a:avLst/>
          </a:prstGeom>
          <a:noFill/>
        </p:spPr>
      </p:pic>
      <p:pic>
        <p:nvPicPr>
          <p:cNvPr id="36868" name="Picture 4" descr="Resultado de imagem para censurado engraça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286124"/>
            <a:ext cx="2071702" cy="2285992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4643438" y="5286388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Google imagens</a:t>
            </a:r>
            <a:endParaRPr lang="pt-BR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214290"/>
            <a:ext cx="7719274" cy="5715040"/>
          </a:xfrm>
        </p:spPr>
        <p:txBody>
          <a:bodyPr>
            <a:normAutofit/>
          </a:bodyPr>
          <a:lstStyle/>
          <a:p>
            <a:r>
              <a:rPr lang="pt-BR" sz="1600" dirty="0" smtClean="0">
                <a:latin typeface="Calibri"/>
                <a:sym typeface="Wingdings" pitchFamily="2" charset="2"/>
              </a:rPr>
              <a:t>Estudo com ratos: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"/>
                <a:sym typeface="Wingdings" pitchFamily="2" charset="2"/>
              </a:rPr>
              <a:t>  Testículo Controle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"/>
                <a:sym typeface="Wingdings" pitchFamily="2" charset="2"/>
              </a:rPr>
              <a:t>  Testículo Tratado   testículos foram inseridos no abdômen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"/>
                <a:sym typeface="Wingdings" pitchFamily="2" charset="2"/>
              </a:rPr>
              <a:t>T °C testicular  mensurada por  termopares de cobre – </a:t>
            </a:r>
            <a:r>
              <a:rPr lang="pt-BR" sz="1600" dirty="0" err="1" smtClean="0">
                <a:latin typeface="Calibri"/>
                <a:sym typeface="Wingdings" pitchFamily="2" charset="2"/>
              </a:rPr>
              <a:t>constantan</a:t>
            </a:r>
            <a:endParaRPr lang="pt-BR" sz="1600" dirty="0" smtClean="0">
              <a:latin typeface="Calibri"/>
              <a:sym typeface="Wingdings" pitchFamily="2" charset="2"/>
            </a:endParaRPr>
          </a:p>
          <a:p>
            <a:pPr>
              <a:buNone/>
            </a:pPr>
            <a:endParaRPr lang="pt-BR" sz="1600" dirty="0" smtClean="0">
              <a:latin typeface="Calibri"/>
              <a:sym typeface="Wingdings" pitchFamily="2" charset="2"/>
            </a:endParaRPr>
          </a:p>
          <a:p>
            <a:pPr algn="r">
              <a:buNone/>
            </a:pPr>
            <a:r>
              <a:rPr lang="en-US" sz="1600" dirty="0" smtClean="0"/>
              <a:t>(BEDFORD at al.,1973)</a:t>
            </a:r>
            <a:endParaRPr lang="pt-BR" sz="1600" dirty="0" smtClean="0"/>
          </a:p>
          <a:p>
            <a:endParaRPr lang="pt-BR" sz="1600" dirty="0" smtClean="0">
              <a:latin typeface="Calibri"/>
              <a:sym typeface="Wingdings" pitchFamily="2" charset="2"/>
            </a:endParaRPr>
          </a:p>
          <a:p>
            <a:endParaRPr lang="pt-BR" sz="1600" dirty="0"/>
          </a:p>
        </p:txBody>
      </p:sp>
      <p:pic>
        <p:nvPicPr>
          <p:cNvPr id="5" name="Picture 2" descr="Resultado de imagem para musk shr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22" y="4571984"/>
            <a:ext cx="2214578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Resultado de imagem para termopares de cobre"/>
          <p:cNvPicPr>
            <a:picLocks noChangeAspect="1" noChangeArrowheads="1"/>
          </p:cNvPicPr>
          <p:nvPr/>
        </p:nvPicPr>
        <p:blipFill>
          <a:blip r:embed="rId3"/>
          <a:srcRect l="5468" t="26042" r="2343" b="13541"/>
          <a:stretch>
            <a:fillRect/>
          </a:stretch>
        </p:blipFill>
        <p:spPr bwMode="auto">
          <a:xfrm>
            <a:off x="428596" y="3143248"/>
            <a:ext cx="6000792" cy="27146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aixaDeTexto 6"/>
          <p:cNvSpPr txBox="1"/>
          <p:nvPr/>
        </p:nvSpPr>
        <p:spPr>
          <a:xfrm>
            <a:off x="5000628" y="5572140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Google imagens</a:t>
            </a:r>
            <a:endParaRPr lang="pt-BR" sz="10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768302" y="6611779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/>
                </a:solidFill>
              </a:rPr>
              <a:t>Fonte: Google imagens</a:t>
            </a:r>
            <a:endParaRPr lang="pt-BR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1939</Words>
  <Application>Microsoft Office PowerPoint</Application>
  <PresentationFormat>Apresentação na tela (4:3)</PresentationFormat>
  <Paragraphs>259</Paragraphs>
  <Slides>34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34</vt:i4>
      </vt:variant>
    </vt:vector>
  </HeadingPairs>
  <TitlesOfParts>
    <vt:vector size="36" baseType="lpstr">
      <vt:lpstr>Tema do Office</vt:lpstr>
      <vt:lpstr>Solstício</vt:lpstr>
      <vt:lpstr>Círculo de Estudos   Laboratório de Reprodução Animal - Embrapa Pecuária Sudeste</vt:lpstr>
      <vt:lpstr>Slide 2</vt:lpstr>
      <vt:lpstr>Resumo</vt:lpstr>
      <vt:lpstr>Slide 4</vt:lpstr>
      <vt:lpstr>Introdução</vt:lpstr>
      <vt:lpstr>Slide 6</vt:lpstr>
      <vt:lpstr>Slide 7</vt:lpstr>
      <vt:lpstr>Testículos e Temperatura</vt:lpstr>
      <vt:lpstr>Slide 9</vt:lpstr>
      <vt:lpstr>Slide 10</vt:lpstr>
      <vt:lpstr>Temperatura e o Epidídimo</vt:lpstr>
      <vt:lpstr>Slide 12</vt:lpstr>
      <vt:lpstr>Discussão</vt:lpstr>
      <vt:lpstr>Slide 14</vt:lpstr>
      <vt:lpstr>Slide 15</vt:lpstr>
      <vt:lpstr>Resumo</vt:lpstr>
      <vt:lpstr>Slide 17</vt:lpstr>
      <vt:lpstr>Introdução</vt:lpstr>
      <vt:lpstr>Objetivo</vt:lpstr>
      <vt:lpstr>Material e Métodos</vt:lpstr>
      <vt:lpstr>Slide 21</vt:lpstr>
      <vt:lpstr>Slide 22</vt:lpstr>
      <vt:lpstr>Resultados e Discussão 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Conclusão</vt:lpstr>
      <vt:lpstr>Referências</vt:lpstr>
      <vt:lpstr>Slide 33</vt:lpstr>
      <vt:lpstr>OBRIGADA!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Círculo de Estudos   Laboratório de Reprodução Animal</dc:title>
  <dc:creator>User</dc:creator>
  <cp:lastModifiedBy>User</cp:lastModifiedBy>
  <cp:revision>155</cp:revision>
  <dcterms:created xsi:type="dcterms:W3CDTF">2016-11-27T23:09:23Z</dcterms:created>
  <dcterms:modified xsi:type="dcterms:W3CDTF">2016-11-29T03:32:01Z</dcterms:modified>
</cp:coreProperties>
</file>